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4" r:id="rId2"/>
    <p:sldMasterId id="2147483686" r:id="rId3"/>
    <p:sldMasterId id="2147483698" r:id="rId4"/>
    <p:sldMasterId id="2147483710" r:id="rId5"/>
    <p:sldMasterId id="2147483722" r:id="rId6"/>
    <p:sldMasterId id="2147483734" r:id="rId7"/>
  </p:sldMasterIdLst>
  <p:notesMasterIdLst>
    <p:notesMasterId r:id="rId23"/>
  </p:notesMasterIdLst>
  <p:handoutMasterIdLst>
    <p:handoutMasterId r:id="rId24"/>
  </p:handoutMasterIdLst>
  <p:sldIdLst>
    <p:sldId id="256" r:id="rId8"/>
    <p:sldId id="273" r:id="rId9"/>
    <p:sldId id="312" r:id="rId10"/>
    <p:sldId id="324" r:id="rId11"/>
    <p:sldId id="300" r:id="rId12"/>
    <p:sldId id="310" r:id="rId13"/>
    <p:sldId id="325" r:id="rId14"/>
    <p:sldId id="316" r:id="rId15"/>
    <p:sldId id="327" r:id="rId16"/>
    <p:sldId id="323" r:id="rId17"/>
    <p:sldId id="330" r:id="rId18"/>
    <p:sldId id="329" r:id="rId19"/>
    <p:sldId id="332" r:id="rId20"/>
    <p:sldId id="328" r:id="rId21"/>
    <p:sldId id="320" r:id="rId22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BB3D"/>
    <a:srgbClr val="FF9900"/>
    <a:srgbClr val="F9D8AD"/>
    <a:srgbClr val="50504E"/>
    <a:srgbClr val="C9DE9A"/>
    <a:srgbClr val="829692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37" autoAdjust="0"/>
    <p:restoredTop sz="91741" autoAdjust="0"/>
  </p:normalViewPr>
  <p:slideViewPr>
    <p:cSldViewPr snapToGrid="0">
      <p:cViewPr varScale="1">
        <p:scale>
          <a:sx n="78" d="100"/>
          <a:sy n="78" d="100"/>
        </p:scale>
        <p:origin x="166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CB7468A-3509-4880-943B-688B77320163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D2505D5-DBB1-4D38-8946-D11041C59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963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CE68A1-676C-427F-B7D2-E218C2B59CA2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CBBF997-8D78-433C-9610-E2ACB5C177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970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BED291-B466-40CF-871B-7588B3C4443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412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BED291-B466-40CF-871B-7588B3C4443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329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4BED291-B466-40CF-871B-7588B3C44434}" type="slidenum">
              <a:rPr lang="ru-RU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2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4BED291-B466-40CF-871B-7588B3C44434}" type="slidenum">
              <a:rPr lang="ru-RU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444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521D986-7CA9-4D23-BE84-27F4CDF6A47B}" type="slidenum">
              <a:rPr lang="ru-RU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278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4BED291-B466-40CF-871B-7588B3C44434}" type="slidenum">
              <a:rPr lang="ru-RU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673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064544"/>
            <a:ext cx="5334000" cy="922337"/>
          </a:xfrm>
        </p:spPr>
        <p:txBody>
          <a:bodyPr anchor="b">
            <a:normAutofit/>
          </a:bodyPr>
          <a:lstStyle>
            <a:lvl1pPr algn="ctr">
              <a:defRPr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6050" y="3128169"/>
            <a:ext cx="4089400" cy="6016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10C28-ED68-4A32-87A7-831661C68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7E673-B7D8-437E-BCED-1B7EFCDB2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064544"/>
            <a:ext cx="5334000" cy="922337"/>
          </a:xfrm>
        </p:spPr>
        <p:txBody>
          <a:bodyPr anchor="b">
            <a:normAutofit/>
          </a:bodyPr>
          <a:lstStyle>
            <a:lvl1pPr algn="ctr">
              <a:defRPr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6050" y="3128169"/>
            <a:ext cx="4089400" cy="6016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063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25500"/>
            <a:ext cx="5924550" cy="777874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12925"/>
            <a:ext cx="78867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29425" y="6508750"/>
            <a:ext cx="2057400" cy="365125"/>
          </a:xfrm>
        </p:spPr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fld id="{008FC77B-C847-4D61-BDBE-4F3FDF7A6F82}" type="slidenum">
              <a:rPr lang="ru-RU">
                <a:solidFill>
                  <a:srgbClr val="70AD47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70AD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9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6D171-EAFE-4AE9-A86F-45089F06F8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345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91210-A5D3-4B97-89AF-5AC955B6E0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562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6EE35-351D-4CFB-A930-E1BF99D7BF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331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08D1E-FF8A-4F51-9FE2-D95F19C36E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177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56D59-8A8A-48A9-A2C0-2D98FD7033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574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4380D-C9AD-403F-8208-DA1FECAD91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8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25500"/>
            <a:ext cx="5924550" cy="777874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12925"/>
            <a:ext cx="78867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29425" y="6508750"/>
            <a:ext cx="2057400" cy="365125"/>
          </a:xfrm>
        </p:spPr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fld id="{008FC77B-C847-4D61-BDBE-4F3FDF7A6F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628CC-8693-4CE0-BCD2-9D99EC0933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44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10C28-ED68-4A32-87A7-831661C686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696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7E673-B7D8-437E-BCED-1B7EFCDB2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364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064544"/>
            <a:ext cx="5334000" cy="922337"/>
          </a:xfrm>
        </p:spPr>
        <p:txBody>
          <a:bodyPr anchor="b">
            <a:normAutofit/>
          </a:bodyPr>
          <a:lstStyle>
            <a:lvl1pPr algn="ctr">
              <a:defRPr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6050" y="3128169"/>
            <a:ext cx="4089400" cy="6016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5148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25500"/>
            <a:ext cx="5924550" cy="777874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12925"/>
            <a:ext cx="78867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29425" y="6508750"/>
            <a:ext cx="2057400" cy="365125"/>
          </a:xfrm>
        </p:spPr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fld id="{008FC77B-C847-4D61-BDBE-4F3FDF7A6F82}" type="slidenum">
              <a:rPr lang="ru-RU">
                <a:solidFill>
                  <a:srgbClr val="70AD47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70AD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2858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6D171-EAFE-4AE9-A86F-45089F06F8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069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91210-A5D3-4B97-89AF-5AC955B6E0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166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6EE35-351D-4CFB-A930-E1BF99D7BF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3060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08D1E-FF8A-4F51-9FE2-D95F19C36E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912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56D59-8A8A-48A9-A2C0-2D98FD7033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11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6D171-EAFE-4AE9-A86F-45089F06F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4380D-C9AD-403F-8208-DA1FECAD91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9307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628CC-8693-4CE0-BCD2-9D99EC0933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8799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10C28-ED68-4A32-87A7-831661C686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7878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7E673-B7D8-437E-BCED-1B7EFCDB2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5187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064544"/>
            <a:ext cx="5334000" cy="922337"/>
          </a:xfrm>
        </p:spPr>
        <p:txBody>
          <a:bodyPr anchor="b">
            <a:normAutofit/>
          </a:bodyPr>
          <a:lstStyle>
            <a:lvl1pPr algn="ctr">
              <a:defRPr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6050" y="3128169"/>
            <a:ext cx="4089400" cy="6016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5134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25500"/>
            <a:ext cx="5924550" cy="777874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12925"/>
            <a:ext cx="78867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29425" y="6508750"/>
            <a:ext cx="2057400" cy="365125"/>
          </a:xfrm>
        </p:spPr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fld id="{008FC77B-C847-4D61-BDBE-4F3FDF7A6F82}" type="slidenum">
              <a:rPr lang="ru-RU">
                <a:solidFill>
                  <a:srgbClr val="70AD47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70AD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2845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6D171-EAFE-4AE9-A86F-45089F06F8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2631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91210-A5D3-4B97-89AF-5AC955B6E0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6426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6EE35-351D-4CFB-A930-E1BF99D7BF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6360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08D1E-FF8A-4F51-9FE2-D95F19C36E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96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91210-A5D3-4B97-89AF-5AC955B6E0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56D59-8A8A-48A9-A2C0-2D98FD7033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4715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4380D-C9AD-403F-8208-DA1FECAD91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898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628CC-8693-4CE0-BCD2-9D99EC0933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02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10C28-ED68-4A32-87A7-831661C686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9338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7E673-B7D8-437E-BCED-1B7EFCDB2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0053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064544"/>
            <a:ext cx="5334000" cy="922337"/>
          </a:xfrm>
        </p:spPr>
        <p:txBody>
          <a:bodyPr anchor="b">
            <a:normAutofit/>
          </a:bodyPr>
          <a:lstStyle>
            <a:lvl1pPr algn="ctr">
              <a:defRPr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6050" y="3128169"/>
            <a:ext cx="4089400" cy="6016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2180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25500"/>
            <a:ext cx="5924550" cy="777874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12925"/>
            <a:ext cx="78867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29425" y="6508750"/>
            <a:ext cx="2057400" cy="365125"/>
          </a:xfrm>
        </p:spPr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fld id="{008FC77B-C847-4D61-BDBE-4F3FDF7A6F82}" type="slidenum">
              <a:rPr lang="ru-RU">
                <a:solidFill>
                  <a:srgbClr val="70AD47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70AD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4821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6D171-EAFE-4AE9-A86F-45089F06F8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701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91210-A5D3-4B97-89AF-5AC955B6E0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8051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6EE35-351D-4CFB-A930-E1BF99D7BF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228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6EE35-351D-4CFB-A930-E1BF99D7B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08D1E-FF8A-4F51-9FE2-D95F19C36E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1594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56D59-8A8A-48A9-A2C0-2D98FD7033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9168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4380D-C9AD-403F-8208-DA1FECAD91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2552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628CC-8693-4CE0-BCD2-9D99EC0933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9850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10C28-ED68-4A32-87A7-831661C686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662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7E673-B7D8-437E-BCED-1B7EFCDB2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02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064544"/>
            <a:ext cx="5334000" cy="922337"/>
          </a:xfrm>
        </p:spPr>
        <p:txBody>
          <a:bodyPr anchor="b">
            <a:normAutofit/>
          </a:bodyPr>
          <a:lstStyle>
            <a:lvl1pPr algn="ctr">
              <a:defRPr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6050" y="3128169"/>
            <a:ext cx="4089400" cy="6016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7135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25500"/>
            <a:ext cx="5924550" cy="777874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12925"/>
            <a:ext cx="78867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29425" y="6508750"/>
            <a:ext cx="2057400" cy="365125"/>
          </a:xfrm>
        </p:spPr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fld id="{008FC77B-C847-4D61-BDBE-4F3FDF7A6F82}" type="slidenum">
              <a:rPr lang="ru-RU">
                <a:solidFill>
                  <a:srgbClr val="70AD47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70AD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2291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6D171-EAFE-4AE9-A86F-45089F06F8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675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91210-A5D3-4B97-89AF-5AC955B6E0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911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08D1E-FF8A-4F51-9FE2-D95F19C36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6EE35-351D-4CFB-A930-E1BF99D7BF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308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08D1E-FF8A-4F51-9FE2-D95F19C36E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740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56D59-8A8A-48A9-A2C0-2D98FD7033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535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4380D-C9AD-403F-8208-DA1FECAD91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0702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628CC-8693-4CE0-BCD2-9D99EC0933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6812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10C28-ED68-4A32-87A7-831661C686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211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7E673-B7D8-437E-BCED-1B7EFCDB2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9963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064544"/>
            <a:ext cx="5334000" cy="922337"/>
          </a:xfrm>
        </p:spPr>
        <p:txBody>
          <a:bodyPr anchor="b">
            <a:normAutofit/>
          </a:bodyPr>
          <a:lstStyle>
            <a:lvl1pPr algn="ctr">
              <a:defRPr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6050" y="3128169"/>
            <a:ext cx="4089400" cy="6016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7959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25500"/>
            <a:ext cx="5924550" cy="777874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12925"/>
            <a:ext cx="78867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29425" y="6508750"/>
            <a:ext cx="2057400" cy="365125"/>
          </a:xfrm>
        </p:spPr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fld id="{008FC77B-C847-4D61-BDBE-4F3FDF7A6F82}" type="slidenum">
              <a:rPr lang="ru-RU">
                <a:solidFill>
                  <a:srgbClr val="70AD47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70AD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5988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6D171-EAFE-4AE9-A86F-45089F06F8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79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56D59-8A8A-48A9-A2C0-2D98FD7033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91210-A5D3-4B97-89AF-5AC955B6E0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3229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6EE35-351D-4CFB-A930-E1BF99D7BF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761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08D1E-FF8A-4F51-9FE2-D95F19C36E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090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56D59-8A8A-48A9-A2C0-2D98FD7033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7000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4380D-C9AD-403F-8208-DA1FECAD91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0893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628CC-8693-4CE0-BCD2-9D99EC0933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0018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10C28-ED68-4A32-87A7-831661C686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632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7E673-B7D8-437E-BCED-1B7EFCDB2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98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4380D-C9AD-403F-8208-DA1FECAD9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628CC-8693-4CE0-BCD2-9D99EC093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6F84C9-6CCB-44C4-9FE5-0A6B49A5B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6F84C9-6CCB-44C4-9FE5-0A6B49A5B05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70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6F84C9-6CCB-44C4-9FE5-0A6B49A5B05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07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6F84C9-6CCB-44C4-9FE5-0A6B49A5B05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05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6F84C9-6CCB-44C4-9FE5-0A6B49A5B05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50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6F84C9-6CCB-44C4-9FE5-0A6B49A5B05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20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6F84C9-6CCB-44C4-9FE5-0A6B49A5B05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7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9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49325" y="2762249"/>
            <a:ext cx="87905" cy="949941"/>
          </a:xfrm>
          <a:solidFill>
            <a:srgbClr val="829692"/>
          </a:solidFill>
          <a:ln>
            <a:solidFill>
              <a:srgbClr val="94C739"/>
            </a:solidFill>
          </a:ln>
        </p:spPr>
        <p:txBody>
          <a:bodyPr anchor="b"/>
          <a:lstStyle/>
          <a:p>
            <a:pPr eaLnBrk="1" hangingPunct="1"/>
            <a:r>
              <a:rPr lang="ru-RU" smtClean="0"/>
              <a:t>  </a:t>
            </a:r>
          </a:p>
        </p:txBody>
      </p:sp>
      <p:sp>
        <p:nvSpPr>
          <p:cNvPr id="1536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3625" y="2727325"/>
            <a:ext cx="7554913" cy="1039813"/>
          </a:xfrm>
        </p:spPr>
        <p:txBody>
          <a:bodyPr/>
          <a:lstStyle/>
          <a:p>
            <a:pPr algn="l" eaLnBrk="1" hangingPunct="1"/>
            <a:r>
              <a:rPr lang="ru-RU" b="1" smtClean="0">
                <a:solidFill>
                  <a:srgbClr val="595959"/>
                </a:solidFill>
                <a:latin typeface="Arial" charset="0"/>
              </a:rPr>
              <a:t>ГОСУДАРСТВЕННО-ЧАСТНОЕ ПАРТНЕРСТВО: </a:t>
            </a:r>
            <a:r>
              <a:rPr lang="ru-RU" b="1" dirty="0" smtClean="0">
                <a:solidFill>
                  <a:srgbClr val="595959"/>
                </a:solidFill>
                <a:latin typeface="Arial" charset="0"/>
              </a:rPr>
              <a:t>ОТ НОРМАТИВНОЙ БАЗЫ К ПРАКТИЧЕСКОЙ РЕАЛИЗАЦИИ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AF28C1-6766-46BB-B4E5-86B1AE9A1F85}" type="slidenum">
              <a:rPr lang="ru-RU">
                <a:solidFill>
                  <a:srgbClr val="70AD47"/>
                </a:solidFill>
              </a:rPr>
              <a:pPr>
                <a:defRPr/>
              </a:pPr>
              <a:t>10</a:t>
            </a:fld>
            <a:endParaRPr lang="ru-RU" dirty="0">
              <a:solidFill>
                <a:srgbClr val="70AD47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767380" y="324136"/>
            <a:ext cx="4973637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cs typeface="Arial" charset="0"/>
              </a:rPr>
              <a:t>РИСКИ ГЧП </a:t>
            </a:r>
            <a:endParaRPr lang="ru-RU" sz="2000" b="1" dirty="0" smtClean="0">
              <a:solidFill>
                <a:prstClr val="black">
                  <a:lumMod val="65000"/>
                  <a:lumOff val="35000"/>
                </a:prstClr>
              </a:solidFill>
              <a:latin typeface="Arial" charset="0"/>
              <a:cs typeface="Segoe UI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815150" y="937557"/>
            <a:ext cx="6687403" cy="32092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крупнейших препятствий для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РАЗВИТИЯ ГЧП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необеспеченность возвратности средств для частного инвестора – это главный риск</a:t>
            </a:r>
          </a:p>
          <a:p>
            <a:endParaRPr lang="ru-RU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Неготовность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чиновников содействовать развитию партнерства бизнеса и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власти – некомпетентность властей для проработки и сопровождения проектов  ГЧП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тсутствие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нормативно-правовой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базы</a:t>
            </a:r>
          </a:p>
          <a:p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Немалую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 играет и политическая воля госорганов, которые призваны учитывать результаты и выгоды от реализации концессионных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соглашений </a:t>
            </a:r>
          </a:p>
          <a:p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иски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несогласованности концессионного законодательства с земельным, градостроительным, водными и лицензионным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законодательством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9318" y="2966347"/>
            <a:ext cx="347405" cy="34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9318" y="2382909"/>
            <a:ext cx="347405" cy="34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9317" y="1537862"/>
            <a:ext cx="347405" cy="34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9316" y="763854"/>
            <a:ext cx="347405" cy="34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606721" y="4113628"/>
            <a:ext cx="6691118" cy="1998430"/>
          </a:xfrm>
          <a:prstGeom prst="rect">
            <a:avLst/>
          </a:prstGeom>
          <a:solidFill>
            <a:srgbClr val="80BB3D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prstClr val="white"/>
                </a:solidFill>
              </a:rPr>
              <a:t>На практике - бизнес </a:t>
            </a:r>
            <a:r>
              <a:rPr lang="ru-RU" sz="1600" b="1" dirty="0" smtClean="0">
                <a:solidFill>
                  <a:prstClr val="white"/>
                </a:solidFill>
              </a:rPr>
              <a:t>не может </a:t>
            </a:r>
            <a:r>
              <a:rPr lang="ru-RU" sz="1600" b="1" dirty="0">
                <a:solidFill>
                  <a:prstClr val="white"/>
                </a:solidFill>
              </a:rPr>
              <a:t>включаться в сотрудничество с государством, так как проблемы начинают возникать как на начальном этапе подготовки проектов партнерства, так и при их непосредственной реализации. Многие инвесторы, желающие вложиться в российские инфраструктурные проекты, </a:t>
            </a:r>
            <a:r>
              <a:rPr lang="ru-RU" sz="1600" b="1" dirty="0" smtClean="0">
                <a:solidFill>
                  <a:prstClr val="white"/>
                </a:solidFill>
              </a:rPr>
              <a:t>начинают искать другие рынки, не дождавшись, пока </a:t>
            </a:r>
            <a:r>
              <a:rPr lang="ru-RU" sz="1600" b="1" dirty="0">
                <a:solidFill>
                  <a:prstClr val="white"/>
                </a:solidFill>
              </a:rPr>
              <a:t>нормативно-правовая база РОССИЙСКИХ РЕГИОНОВ станет более благоприятной и менее рисковой.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9318" y="3704338"/>
            <a:ext cx="347405" cy="34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56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879475" y="231775"/>
            <a:ext cx="5067300" cy="247650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595959"/>
                </a:solidFill>
                <a:latin typeface="Arial" charset="0"/>
                <a:cs typeface="Arial" charset="0"/>
              </a:rPr>
              <a:t>НПА МИНПРИРОДЫ РФ</a:t>
            </a:r>
            <a:endParaRPr lang="ru-RU" sz="2000" smtClean="0">
              <a:solidFill>
                <a:srgbClr val="595959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C38BA1-0B23-416A-9AD7-FFDC7244FCD7}" type="slidenum">
              <a:rPr lang="ru-RU">
                <a:solidFill>
                  <a:srgbClr val="70AD47"/>
                </a:solidFill>
              </a:rPr>
              <a:pPr>
                <a:defRPr/>
              </a:pPr>
              <a:t>11</a:t>
            </a:fld>
            <a:endParaRPr lang="ru-RU" dirty="0">
              <a:solidFill>
                <a:srgbClr val="70AD47"/>
              </a:solidFill>
            </a:endParaRPr>
          </a:p>
        </p:txBody>
      </p:sp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866775" y="755650"/>
            <a:ext cx="7872413" cy="5663089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</a:rPr>
              <a:t>Министерство природных ресурсов и экологии РФ представило 11 проектов НПА по закону №458-ФЗ из 11, запланированных до конца 2 квартала 2015 года.</a:t>
            </a:r>
          </a:p>
          <a:p>
            <a:endParaRPr lang="ru-RU" sz="1400" b="1" dirty="0">
              <a:solidFill>
                <a:prstClr val="black"/>
              </a:solidFill>
            </a:endParaRPr>
          </a:p>
          <a:p>
            <a:r>
              <a:rPr lang="ru-RU" sz="1000" b="1" dirty="0">
                <a:solidFill>
                  <a:prstClr val="black"/>
                </a:solidFill>
              </a:rPr>
              <a:t>1. </a:t>
            </a:r>
            <a:r>
              <a:rPr lang="ru-RU" sz="1000" dirty="0">
                <a:solidFill>
                  <a:prstClr val="black"/>
                </a:solidFill>
              </a:rPr>
              <a:t>«О внесении изменений в некоторые акты Правительства Российской Федерации по вопросам полномочий федеральных органов исполнительной власти в сфере обращения с отходами» </a:t>
            </a:r>
            <a:r>
              <a:rPr lang="ru-RU" sz="1000" b="1" dirty="0">
                <a:solidFill>
                  <a:srgbClr val="ED7D31"/>
                </a:solidFill>
              </a:rPr>
              <a:t>В настоящий момент подготовка проекта акта завершена. Постановление прошло антикоррупционную проверку. Текст проекта акта направлен на рассмотрение: в Министерство Юстиции РФ.</a:t>
            </a:r>
          </a:p>
          <a:p>
            <a:r>
              <a:rPr lang="ru-RU" sz="1000" b="1" dirty="0" smtClean="0">
                <a:solidFill>
                  <a:prstClr val="black"/>
                </a:solidFill>
              </a:rPr>
              <a:t>2. </a:t>
            </a:r>
            <a:r>
              <a:rPr lang="ru-RU" sz="1000" dirty="0" smtClean="0">
                <a:solidFill>
                  <a:prstClr val="black"/>
                </a:solidFill>
              </a:rPr>
              <a:t>«О перечне готовых товаров, включая упаковку, подлежащих утилизации после утраты ими потребительских свойств»; </a:t>
            </a:r>
            <a:r>
              <a:rPr lang="ru-RU" sz="1000" b="1" dirty="0" smtClean="0">
                <a:solidFill>
                  <a:srgbClr val="ED7D31"/>
                </a:solidFill>
              </a:rPr>
              <a:t>Распоряжение </a:t>
            </a:r>
            <a:r>
              <a:rPr lang="ru-RU" sz="1000" b="1" dirty="0">
                <a:solidFill>
                  <a:srgbClr val="ED7D31"/>
                </a:solidFill>
              </a:rPr>
              <a:t>Правительства РФ №1886-р вступило в силу 28 сентября 2015 г..</a:t>
            </a:r>
            <a:r>
              <a:rPr lang="ru-RU" sz="1000" dirty="0" smtClean="0">
                <a:solidFill>
                  <a:srgbClr val="ED7D31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ru-RU" sz="1000" dirty="0" smtClean="0">
                <a:solidFill>
                  <a:prstClr val="black"/>
                </a:solidFill>
              </a:rPr>
              <a:t>3</a:t>
            </a:r>
            <a:r>
              <a:rPr lang="ru-RU" sz="1000" dirty="0">
                <a:solidFill>
                  <a:prstClr val="black"/>
                </a:solidFill>
              </a:rPr>
              <a:t>. «О порядке создания, эксплуатации и модернизации единой государственной информационной системы учета отходов от использования товаров» </a:t>
            </a:r>
            <a:r>
              <a:rPr lang="ru-RU" sz="1000" b="1" dirty="0">
                <a:solidFill>
                  <a:srgbClr val="ED7D31"/>
                </a:solidFill>
              </a:rPr>
              <a:t>ВЫНЕСЕНО ОТРИЦАТЕЛЬНОЕ РЕШЕНИЕ ПО ИТОГАМ ПРОЦЕДУРЫ ОРВ. </a:t>
            </a:r>
          </a:p>
          <a:p>
            <a:r>
              <a:rPr lang="ru-RU" sz="1000" b="1" dirty="0">
                <a:solidFill>
                  <a:prstClr val="black"/>
                </a:solidFill>
              </a:rPr>
              <a:t>4. </a:t>
            </a:r>
            <a:r>
              <a:rPr lang="ru-RU" sz="1000" dirty="0">
                <a:solidFill>
                  <a:prstClr val="black"/>
                </a:solidFill>
              </a:rPr>
              <a:t>«О нормативах утилизации отходов от использования товаров»; </a:t>
            </a:r>
          </a:p>
          <a:p>
            <a:r>
              <a:rPr lang="ru-RU" sz="1000" b="1" dirty="0">
                <a:solidFill>
                  <a:srgbClr val="ED7D31"/>
                </a:solidFill>
              </a:rPr>
              <a:t>ПОЛУЧЕНО ОТРИЦАТЕЛЬНОЕ РЕШЕНИЕ ПО ИТОГАМ ПРОЦЕДУРЫ ОРВ.</a:t>
            </a:r>
          </a:p>
          <a:p>
            <a:r>
              <a:rPr lang="ru-RU" sz="1000" b="1" dirty="0">
                <a:solidFill>
                  <a:prstClr val="black"/>
                </a:solidFill>
              </a:rPr>
              <a:t>5. </a:t>
            </a:r>
            <a:r>
              <a:rPr lang="ru-RU" sz="1000" dirty="0">
                <a:solidFill>
                  <a:prstClr val="black"/>
                </a:solidFill>
              </a:rPr>
              <a:t>«О порядке самостоятельной утилизации производителями, импортерами отходов от использования товаров</a:t>
            </a:r>
            <a:r>
              <a:rPr lang="ru-RU" sz="1000" dirty="0" smtClean="0">
                <a:solidFill>
                  <a:prstClr val="black"/>
                </a:solidFill>
              </a:rPr>
              <a:t>»; </a:t>
            </a:r>
            <a:r>
              <a:rPr lang="ru-RU" sz="1000" b="1" dirty="0" smtClean="0">
                <a:solidFill>
                  <a:srgbClr val="ED7D31"/>
                </a:solidFill>
              </a:rPr>
              <a:t>ПОЛУЧЕНО </a:t>
            </a:r>
            <a:r>
              <a:rPr lang="ru-RU" sz="1000" b="1" dirty="0">
                <a:solidFill>
                  <a:srgbClr val="ED7D31"/>
                </a:solidFill>
              </a:rPr>
              <a:t>ОТРИЦАТЕЛЬНОЕ РЕШЕНИЕ ПО ИТОГАМ ПРОЦЕДУРЫ ОРВ.</a:t>
            </a:r>
          </a:p>
          <a:p>
            <a:r>
              <a:rPr lang="ru-RU" sz="1000" dirty="0">
                <a:solidFill>
                  <a:prstClr val="black"/>
                </a:solidFill>
              </a:rPr>
              <a:t>6. «О ставках экологического сбора по каждой группе товаров, подлежащих утилизации после утраты ими потребительских свойств, уплачиваемого производителями, импортерами товаров, которые не обеспечивают. </a:t>
            </a:r>
            <a:r>
              <a:rPr lang="ru-RU" sz="1000" b="1" dirty="0">
                <a:solidFill>
                  <a:srgbClr val="ED7D31"/>
                </a:solidFill>
              </a:rPr>
              <a:t>Документы направлены на процедуру ОРВ.</a:t>
            </a:r>
          </a:p>
          <a:p>
            <a:r>
              <a:rPr lang="ru-RU" sz="1000" b="1" dirty="0">
                <a:solidFill>
                  <a:prstClr val="black"/>
                </a:solidFill>
              </a:rPr>
              <a:t>7. </a:t>
            </a:r>
            <a:r>
              <a:rPr lang="ru-RU" sz="1000" dirty="0">
                <a:solidFill>
                  <a:prstClr val="black"/>
                </a:solidFill>
              </a:rPr>
              <a:t>«О порядке декларирования производителями, импортерами товаров количества выпущенных в обращение на территории Российской Федерации за предыдущий календарный год товаров, в том числе упаковки таких товаров»; </a:t>
            </a:r>
            <a:r>
              <a:rPr lang="ru-RU" sz="1000" b="1" dirty="0">
                <a:solidFill>
                  <a:srgbClr val="ED7D31"/>
                </a:solidFill>
              </a:rPr>
              <a:t>Документы направлены на процедуру ОРВ.</a:t>
            </a:r>
          </a:p>
          <a:p>
            <a:r>
              <a:rPr lang="ru-RU" sz="1000" b="1" dirty="0">
                <a:solidFill>
                  <a:prstClr val="black"/>
                </a:solidFill>
              </a:rPr>
              <a:t>8. </a:t>
            </a:r>
            <a:r>
              <a:rPr lang="ru-RU" sz="1000" dirty="0">
                <a:solidFill>
                  <a:prstClr val="black"/>
                </a:solidFill>
              </a:rPr>
              <a:t>«О порядке взимания экологического сбора (в том числе порядка его исчисления, срока уплаты, порядка взыскания, зачета, возврата излишне уплаченных или излишне взысканных сумм экологического сбора)»; </a:t>
            </a:r>
            <a:r>
              <a:rPr lang="ru-RU" sz="1000" b="1" dirty="0">
                <a:solidFill>
                  <a:srgbClr val="FF0000"/>
                </a:solidFill>
              </a:rPr>
              <a:t>Постановлением Правительства РФ от 8 октября 2015 года №1073 утверждены правила взимания экологического </a:t>
            </a:r>
            <a:r>
              <a:rPr lang="ru-RU" sz="1000" b="1" dirty="0" smtClean="0">
                <a:solidFill>
                  <a:srgbClr val="FF0000"/>
                </a:solidFill>
              </a:rPr>
              <a:t>сбора.</a:t>
            </a:r>
            <a:endParaRPr lang="ru-RU" sz="1000" b="1" dirty="0">
              <a:solidFill>
                <a:srgbClr val="FF0000"/>
              </a:solidFill>
            </a:endParaRPr>
          </a:p>
          <a:p>
            <a:r>
              <a:rPr lang="ru-RU" sz="1000" b="1" dirty="0">
                <a:solidFill>
                  <a:prstClr val="black"/>
                </a:solidFill>
              </a:rPr>
              <a:t>9. </a:t>
            </a:r>
            <a:r>
              <a:rPr lang="ru-RU" sz="1000" dirty="0">
                <a:solidFill>
                  <a:prstClr val="black"/>
                </a:solidFill>
              </a:rPr>
              <a:t>«Об утверждении состава, формы, сроков и порядка предоставления статистической и иной документированной информации федеральными органами исполнительной власти, органами исполнительной власти субъектов Российской Федерации, а также юридическими лицами, индивидуальными предпринимателями, осуществляющими деятельность в сфере обращения с отходами от использования товаров»; </a:t>
            </a:r>
            <a:r>
              <a:rPr lang="ru-RU" sz="1000" b="1" dirty="0">
                <a:solidFill>
                  <a:srgbClr val="ED7D31"/>
                </a:solidFill>
              </a:rPr>
              <a:t>Документы направлены на процедуру ОРВ.</a:t>
            </a:r>
          </a:p>
          <a:p>
            <a:r>
              <a:rPr lang="ru-RU" sz="1000" dirty="0">
                <a:solidFill>
                  <a:prstClr val="black"/>
                </a:solidFill>
              </a:rPr>
              <a:t>10. «Об утверждении Положения о лицензировании деятельности по сбору, транспортированию, обработке, обезвреживанию, размещению отходов I – IV; </a:t>
            </a:r>
            <a:r>
              <a:rPr lang="ru-RU" sz="1000" b="1" dirty="0">
                <a:solidFill>
                  <a:srgbClr val="FF0000"/>
                </a:solidFill>
              </a:rPr>
              <a:t>Правительство утвердило порядок лицензирования деятельности по сбору, транспортированию, обработке, утилизации, обезвреживанию, размещению отходов I-IV классов опасности в </a:t>
            </a:r>
            <a:r>
              <a:rPr lang="ru-RU" sz="1000" b="1" dirty="0" smtClean="0">
                <a:solidFill>
                  <a:srgbClr val="FF0000"/>
                </a:solidFill>
              </a:rPr>
              <a:t>постановлении </a:t>
            </a:r>
            <a:r>
              <a:rPr lang="ru-RU" sz="1000" b="1" dirty="0">
                <a:solidFill>
                  <a:srgbClr val="FF0000"/>
                </a:solidFill>
              </a:rPr>
              <a:t>№ 1062 от 3 октября 2015 года </a:t>
            </a:r>
            <a:endParaRPr lang="ru-RU" sz="1000" b="1" dirty="0" smtClean="0">
              <a:solidFill>
                <a:srgbClr val="FF0000"/>
              </a:solidFill>
            </a:endParaRPr>
          </a:p>
          <a:p>
            <a:r>
              <a:rPr lang="ru-RU" sz="1000" dirty="0" smtClean="0">
                <a:solidFill>
                  <a:prstClr val="black"/>
                </a:solidFill>
              </a:rPr>
              <a:t>11. «О порядке, формах и сроках предоставления производителями, импортерами товаров, подлежащих утилизации после утраты ими потребительских свойств, отчетности о выполнении нормативов утилизации таких товаров»; </a:t>
            </a:r>
            <a:r>
              <a:rPr lang="ru-RU" sz="1000" b="1" dirty="0" smtClean="0">
                <a:solidFill>
                  <a:srgbClr val="ED7D31"/>
                </a:solidFill>
              </a:rPr>
              <a:t>Документы направлены на процедуру ОРВ.</a:t>
            </a:r>
            <a:endParaRPr lang="ru-RU" sz="1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38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829425" y="6508750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2A2D674-B73A-4C7C-B1BD-3210587AF7DF}" type="slidenum">
              <a:rPr lang="ru-RU" sz="1200" b="1">
                <a:solidFill>
                  <a:srgbClr val="70AD47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200" b="1" dirty="0">
              <a:solidFill>
                <a:srgbClr val="70AD47"/>
              </a:solidFill>
              <a:latin typeface="Calibri"/>
            </a:endParaRPr>
          </a:p>
        </p:txBody>
      </p:sp>
      <p:sp>
        <p:nvSpPr>
          <p:cNvPr id="25602" name="Прямоугольник 4"/>
          <p:cNvSpPr>
            <a:spLocks noChangeArrowheads="1"/>
          </p:cNvSpPr>
          <p:nvPr/>
        </p:nvSpPr>
        <p:spPr bwMode="auto">
          <a:xfrm>
            <a:off x="854075" y="1108075"/>
            <a:ext cx="7939088" cy="47244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prstClr val="black"/>
                </a:solidFill>
              </a:rPr>
              <a:t>По поручению Министерства строительства и ЖКХ Российской Федерации экспертами НП «ЖКХ Развитие» были подготовлены рабочие версии проектов постановлений Правительства Российской Федерации для реализации закона №458-ФЗ.</a:t>
            </a:r>
            <a:r>
              <a:rPr lang="ru-RU" sz="1400" b="1" dirty="0">
                <a:solidFill>
                  <a:srgbClr val="FFC000"/>
                </a:solidFill>
              </a:rPr>
              <a:t> </a:t>
            </a:r>
            <a:r>
              <a:rPr lang="ru-RU" sz="1400" b="1" dirty="0">
                <a:solidFill>
                  <a:srgbClr val="ED7D31"/>
                </a:solidFill>
              </a:rPr>
              <a:t>Должны быть приняты до конца 3-4 кварталов 2015.</a:t>
            </a:r>
          </a:p>
          <a:p>
            <a:pPr>
              <a:defRPr/>
            </a:pPr>
            <a:endParaRPr lang="ru-RU" sz="1400" dirty="0">
              <a:solidFill>
                <a:srgbClr val="FF9900"/>
              </a:solidFill>
            </a:endParaRPr>
          </a:p>
          <a:p>
            <a:pPr>
              <a:defRPr/>
            </a:pPr>
            <a:r>
              <a:rPr lang="ru-RU" sz="1050" dirty="0">
                <a:solidFill>
                  <a:prstClr val="black"/>
                </a:solidFill>
              </a:rPr>
              <a:t>1. «О требованиях к составу и содержанию территориальных схем обращения с отходами, в том числе твердыми коммунальными отходами » </a:t>
            </a:r>
            <a:r>
              <a:rPr lang="ru-RU" sz="1050" b="1" dirty="0">
                <a:solidFill>
                  <a:srgbClr val="ED7D31"/>
                </a:solidFill>
              </a:rPr>
              <a:t>Документы направлены на процедуру ОРВ. Идет публичное обсуждение.</a:t>
            </a:r>
          </a:p>
          <a:p>
            <a:pPr>
              <a:defRPr/>
            </a:pPr>
            <a:r>
              <a:rPr lang="ru-RU" sz="1050" dirty="0">
                <a:solidFill>
                  <a:prstClr val="black"/>
                </a:solidFill>
              </a:rPr>
              <a:t>2. «Об утверждении правил обращения с твердыми коммунальными отходами» </a:t>
            </a:r>
          </a:p>
          <a:p>
            <a:pPr>
              <a:defRPr/>
            </a:pPr>
            <a:r>
              <a:rPr lang="ru-RU" sz="1050" b="1" dirty="0">
                <a:solidFill>
                  <a:srgbClr val="ED7D31"/>
                </a:solidFill>
              </a:rPr>
              <a:t>Проведение публичных обсуждений в отношении текста проекта.</a:t>
            </a:r>
            <a:r>
              <a:rPr lang="ru-RU" sz="1050" b="1" dirty="0" smtClean="0">
                <a:solidFill>
                  <a:srgbClr val="FFC000"/>
                </a:solidFill>
              </a:rPr>
              <a:t> </a:t>
            </a:r>
          </a:p>
          <a:p>
            <a:pPr>
              <a:defRPr/>
            </a:pPr>
            <a:r>
              <a:rPr lang="ru-RU" sz="1050" dirty="0" smtClean="0">
                <a:solidFill>
                  <a:prstClr val="black"/>
                </a:solidFill>
              </a:rPr>
              <a:t>3</a:t>
            </a:r>
            <a:r>
              <a:rPr lang="ru-RU" sz="1050" dirty="0">
                <a:solidFill>
                  <a:prstClr val="black"/>
                </a:solidFill>
              </a:rPr>
              <a:t>. «Об утверждении правил коммерческого учета объема или массы твердых коммунальными отходов»; </a:t>
            </a:r>
            <a:r>
              <a:rPr lang="ru-RU" sz="1050" b="1" dirty="0">
                <a:solidFill>
                  <a:srgbClr val="ED7D31"/>
                </a:solidFill>
              </a:rPr>
              <a:t>Проведение публичного обсуждения о подготовке проекта нормативного правового акта.</a:t>
            </a:r>
          </a:p>
          <a:p>
            <a:pPr>
              <a:defRPr/>
            </a:pPr>
            <a:r>
              <a:rPr lang="ru-RU" sz="1050" dirty="0">
                <a:solidFill>
                  <a:prstClr val="black"/>
                </a:solidFill>
              </a:rPr>
              <a:t>4. «Об установлении порядка определения нормативов накопления твердых коммунальных отходов» </a:t>
            </a:r>
            <a:r>
              <a:rPr lang="ru-RU" sz="1050" b="1" dirty="0" smtClean="0">
                <a:solidFill>
                  <a:srgbClr val="ED7D31"/>
                </a:solidFill>
              </a:rPr>
              <a:t>Подготовка </a:t>
            </a:r>
            <a:r>
              <a:rPr lang="ru-RU" sz="1050" b="1" dirty="0">
                <a:solidFill>
                  <a:srgbClr val="ED7D31"/>
                </a:solidFill>
              </a:rPr>
              <a:t>заключения об </a:t>
            </a:r>
            <a:r>
              <a:rPr lang="ru-RU" sz="1050" b="1" dirty="0" smtClean="0">
                <a:solidFill>
                  <a:srgbClr val="ED7D31"/>
                </a:solidFill>
              </a:rPr>
              <a:t>ОРВ</a:t>
            </a:r>
          </a:p>
          <a:p>
            <a:pPr>
              <a:defRPr/>
            </a:pPr>
            <a:r>
              <a:rPr lang="ru-RU" sz="1050" dirty="0" smtClean="0">
                <a:solidFill>
                  <a:prstClr val="black"/>
                </a:solidFill>
              </a:rPr>
              <a:t>5. «Об установлении порядка проведения уполномоченными органами исполнительной власти субъектов Российской Федерации конкурсного отбора региональных операторов по обращению с твердыми коммунальными отходами» </a:t>
            </a:r>
            <a:r>
              <a:rPr lang="ru-RU" sz="1050" b="1" dirty="0">
                <a:solidFill>
                  <a:srgbClr val="ED7D31"/>
                </a:solidFill>
              </a:rPr>
              <a:t>Проведение публичных обсуждений в отношении текста </a:t>
            </a:r>
            <a:r>
              <a:rPr lang="ru-RU" sz="1050" b="1" dirty="0" smtClean="0">
                <a:solidFill>
                  <a:srgbClr val="ED7D31"/>
                </a:solidFill>
              </a:rPr>
              <a:t>проекта</a:t>
            </a:r>
          </a:p>
          <a:p>
            <a:pPr>
              <a:defRPr/>
            </a:pPr>
            <a:r>
              <a:rPr lang="ru-RU" sz="1050" dirty="0" smtClean="0">
                <a:solidFill>
                  <a:prstClr val="black"/>
                </a:solidFill>
              </a:rPr>
              <a:t>6. «Об утверждении формы типового договора на обращение с твердыми коммунальными отходами» </a:t>
            </a:r>
            <a:r>
              <a:rPr lang="ru-RU" sz="1050" b="1" dirty="0">
                <a:solidFill>
                  <a:srgbClr val="ED7D31"/>
                </a:solidFill>
              </a:rPr>
              <a:t>Проведение публичного обсуждения о подготовке проекта нормативного правового </a:t>
            </a:r>
            <a:r>
              <a:rPr lang="ru-RU" sz="1050" b="1" dirty="0" smtClean="0">
                <a:solidFill>
                  <a:srgbClr val="ED7D31"/>
                </a:solidFill>
              </a:rPr>
              <a:t>акта</a:t>
            </a:r>
          </a:p>
          <a:p>
            <a:pPr>
              <a:defRPr/>
            </a:pPr>
            <a:r>
              <a:rPr lang="ru-RU" sz="1050" dirty="0" smtClean="0">
                <a:solidFill>
                  <a:prstClr val="black"/>
                </a:solidFill>
              </a:rPr>
              <a:t>7. «Об утверждении порядка разработки, согласования, утверждения и корректировки инвестиционных и производственных программ в сфере обращения с твердыми коммунальными отходами, в том числе порядка определения плановых и фактических значений показателей эффективности объектов по обращению с твердыми коммунальными отходами» </a:t>
            </a:r>
            <a:r>
              <a:rPr lang="ru-RU" sz="1050" b="1" dirty="0">
                <a:solidFill>
                  <a:srgbClr val="ED7D31"/>
                </a:solidFill>
              </a:rPr>
              <a:t>Проведение публичного обсуждения о подготовке проекта нормативного правового </a:t>
            </a:r>
            <a:r>
              <a:rPr lang="ru-RU" sz="1050" b="1" dirty="0" smtClean="0">
                <a:solidFill>
                  <a:srgbClr val="ED7D31"/>
                </a:solidFill>
              </a:rPr>
              <a:t>акта</a:t>
            </a:r>
          </a:p>
          <a:p>
            <a:pPr>
              <a:defRPr/>
            </a:pPr>
            <a:r>
              <a:rPr lang="ru-RU" sz="1050" dirty="0" smtClean="0">
                <a:solidFill>
                  <a:prstClr val="black"/>
                </a:solidFill>
              </a:rPr>
              <a:t>8. Проект нормативного акта «Об  утверждении оснований, при которых цены на услуги по сбору и транспортированию твердых коммунальных отходов для регионального оператора должны формироваться по результатам торгов, порядка проведения таких торгов, в том числе случаев, когда условия проведения таких торгов подлежат предварительному согласованию с органами исполнительной власти субъектов Российской Федерации, и устанавливает порядок этого согласования» </a:t>
            </a:r>
            <a:r>
              <a:rPr lang="ru-RU" sz="1050" b="1" dirty="0">
                <a:solidFill>
                  <a:srgbClr val="ED7D31"/>
                </a:solidFill>
              </a:rPr>
              <a:t>Проведение публичного обсуждения о подготовке проекта нормативного правового акта</a:t>
            </a:r>
          </a:p>
        </p:txBody>
      </p:sp>
      <p:sp>
        <p:nvSpPr>
          <p:cNvPr id="2355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90575" y="231775"/>
            <a:ext cx="5041900" cy="260350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595959"/>
                </a:solidFill>
                <a:latin typeface="Arial" charset="0"/>
                <a:cs typeface="Arial" charset="0"/>
              </a:rPr>
              <a:t>НПА МИНСТРОЯ РФ</a:t>
            </a:r>
            <a:endParaRPr lang="ru-RU" sz="2000" smtClean="0">
              <a:solidFill>
                <a:srgbClr val="59595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539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5221" y="163286"/>
            <a:ext cx="4963886" cy="547007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ЛИЦЕНЦИРОВАНИЕ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3579" y="840921"/>
            <a:ext cx="7943850" cy="5323342"/>
          </a:xfrm>
        </p:spPr>
        <p:txBody>
          <a:bodyPr/>
          <a:lstStyle/>
          <a:p>
            <a:pPr marL="0" indent="0">
              <a:buNone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новой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редакции был призван запустить в России механизм экологического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сбора,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действующий во всем мире.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Логика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законодателя была такова: все загрязнители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закладывают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стоимость продукции процент-полтора на ее утилизацию. Деньги эти поступают в неправительственный фонд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Фонд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вместе с регионами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софинансирует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программы строительства новой инфраструктуры по управлению отходами, участвует в закрытии старых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свалок , экологическом просвещении и </a:t>
            </a:r>
            <a:r>
              <a:rPr 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тд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итоге вышло иначе.  НПА  по </a:t>
            </a:r>
            <a:r>
              <a:rPr lang="ru-RU" sz="1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регоператорам</a:t>
            </a:r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терсхемам</a:t>
            </a:r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тарифам 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не </a:t>
            </a:r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готовы, но готовы правила 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лицензирования </a:t>
            </a:r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октября  вышло постановление о лицензировании всех видов деятельности</a:t>
            </a:r>
          </a:p>
          <a:p>
            <a:pPr marL="0" indent="0">
              <a:buNone/>
            </a:pPr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ПЛЮСЫ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Регламентирован порядок получения лицензий на указанную деятельность.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Лицензии выдает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Росприроднадзор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Определен перечень работ, на выполнение которых нужна лицензия.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Приведены лицензионные требования; перечень документов, представляемых для получения лицензии; список грубых нарушений лицензионных требований.</a:t>
            </a:r>
          </a:p>
          <a:p>
            <a:pPr marL="0" indent="0">
              <a:buNone/>
            </a:pPr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МИНУСЫ</a:t>
            </a:r>
          </a:p>
          <a:p>
            <a:pPr marL="0" indent="0">
              <a:buNone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для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лицензии на любой тип деятельности производитель обязан иметь машины, здания, сооружения "соответствующие требованиям", персонал должен также "соответствовать требованиями". Нарушение "соответствующих требований" - штраф. Неоднократное нарушение "требований" - отзыв лицензии.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Сами требования – отсутствуют.</a:t>
            </a: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НПА вступает в силу с 01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января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2016,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после которого деятельность без лицензии - незаконное предпринимательство!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А уже за это - срок! До 5 лет...</a:t>
            </a:r>
          </a:p>
          <a:p>
            <a:pPr marL="0" indent="0">
              <a:buNone/>
            </a:pPr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Историческое ценники, действовавшие на рынке лицензий до их отмены:</a:t>
            </a:r>
          </a:p>
          <a:p>
            <a:pPr marL="0" indent="0">
              <a:buNone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лицензия на вывоз отходов - 3-8 млн руб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., 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проверка (положительное заключение) - 50-150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руб.</a:t>
            </a:r>
          </a:p>
          <a:p>
            <a:pPr marL="0" indent="0"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проверка конкурента (отрицательное заключение) - 150-300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руб. </a:t>
            </a:r>
          </a:p>
          <a:p>
            <a:pPr marL="0" indent="0">
              <a:buNone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ИТОГ: Интернет 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уже забит предложениями о продаже </a:t>
            </a:r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лицензий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FC77B-C847-4D61-BDBE-4F3FDF7A6F82}" type="slidenum">
              <a:rPr lang="ru-RU" smtClean="0">
                <a:solidFill>
                  <a:srgbClr val="70AD47"/>
                </a:solidFill>
              </a:rPr>
              <a:pPr>
                <a:defRPr/>
              </a:pPr>
              <a:t>13</a:t>
            </a:fld>
            <a:endParaRPr lang="ru-RU" dirty="0">
              <a:solidFill>
                <a:srgbClr val="70AD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705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AF28C1-6766-46BB-B4E5-86B1AE9A1F85}" type="slidenum">
              <a:rPr lang="ru-RU">
                <a:solidFill>
                  <a:srgbClr val="70AD47"/>
                </a:solidFill>
              </a:rPr>
              <a:pPr>
                <a:defRPr/>
              </a:pPr>
              <a:t>14</a:t>
            </a:fld>
            <a:endParaRPr lang="ru-RU" dirty="0">
              <a:solidFill>
                <a:srgbClr val="70AD47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767380" y="324136"/>
            <a:ext cx="4973637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cs typeface="Arial" charset="0"/>
              </a:rPr>
              <a:t>ОРГАНАМ  ВЛАСТИ</a:t>
            </a:r>
            <a:endParaRPr lang="ru-RU" sz="2000" b="1" dirty="0" smtClean="0">
              <a:solidFill>
                <a:prstClr val="black">
                  <a:lumMod val="65000"/>
                  <a:lumOff val="35000"/>
                </a:prstClr>
              </a:solidFill>
              <a:latin typeface="Arial" charset="0"/>
              <a:cs typeface="Segoe UI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820652" y="1379258"/>
            <a:ext cx="3283611" cy="915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ru-RU" sz="16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Четкие долгосрочные </a:t>
            </a:r>
          </a:p>
          <a:p>
            <a:r>
              <a:rPr lang="ru-RU" sz="16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и </a:t>
            </a:r>
            <a:r>
              <a:rPr lang="ru-RU" sz="16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стимулы, разработка НПА</a:t>
            </a:r>
            <a:endParaRPr lang="ru-RU" sz="1600" b="1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820653" y="2559397"/>
            <a:ext cx="2997008" cy="13234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6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Введение более строгих санкций и обеспечение мер по их выполнению ко всем участникам рынка, в том числе и населению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851716" y="4444462"/>
            <a:ext cx="3116069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6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Закрытие старых свалок</a:t>
            </a:r>
          </a:p>
        </p:txBody>
      </p:sp>
      <p:pic>
        <p:nvPicPr>
          <p:cNvPr id="17" name="Рисунок 16" descr="http://www.agrobook.ru/sites/default/files/svalk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05" y="3200802"/>
            <a:ext cx="2808313" cy="2223864"/>
          </a:xfrm>
          <a:prstGeom prst="rect">
            <a:avLst/>
          </a:prstGeom>
          <a:noFill/>
          <a:ln w="12700">
            <a:solidFill>
              <a:srgbClr val="80BB3D"/>
            </a:solidFill>
          </a:ln>
        </p:spPr>
      </p:pic>
      <p:pic>
        <p:nvPicPr>
          <p:cNvPr id="20" name="Picture 2" descr="http://walkasong.org/wp-content/uploads/2011/10/np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0" r="7366"/>
          <a:stretch/>
        </p:blipFill>
        <p:spPr bwMode="auto">
          <a:xfrm>
            <a:off x="5951503" y="1404233"/>
            <a:ext cx="2808313" cy="1783795"/>
          </a:xfrm>
          <a:prstGeom prst="rect">
            <a:avLst/>
          </a:prstGeom>
          <a:noFill/>
          <a:ln w="12700">
            <a:solidFill>
              <a:srgbClr val="80BB3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82" y="4466625"/>
            <a:ext cx="347405" cy="34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82" y="2586693"/>
            <a:ext cx="347405" cy="34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82" y="1581631"/>
            <a:ext cx="347405" cy="34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730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8D678-7B6D-4B39-B57A-2D0396D1923B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739775" y="247650"/>
            <a:ext cx="5067300" cy="24765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4D4D4D"/>
                </a:solidFill>
                <a:latin typeface="Arial" charset="0"/>
                <a:cs typeface="Arial" charset="0"/>
              </a:rPr>
              <a:t>КОНТАКТЫ</a:t>
            </a:r>
            <a:endParaRPr lang="ru-RU" sz="2400" smtClean="0">
              <a:solidFill>
                <a:srgbClr val="4D4D4D"/>
              </a:solidFill>
              <a:latin typeface="Arial" charset="0"/>
              <a:cs typeface="Arial" charset="0"/>
            </a:endParaRP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1597025" y="1608138"/>
            <a:ext cx="612933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767171"/>
                </a:solidFill>
                <a:sym typeface="Segoe UI Semibold" pitchFamily="34" charset="0"/>
              </a:rPr>
              <a:t>Спасибо за внимание</a:t>
            </a:r>
          </a:p>
          <a:p>
            <a:pPr algn="ctr"/>
            <a:endParaRPr lang="ru-RU" sz="2000">
              <a:solidFill>
                <a:srgbClr val="767171"/>
              </a:solidFill>
              <a:sym typeface="Segoe UI Semibold" pitchFamily="34" charset="0"/>
            </a:endParaRPr>
          </a:p>
          <a:p>
            <a:pPr algn="ctr"/>
            <a:r>
              <a:rPr lang="ru-RU" sz="2000">
                <a:solidFill>
                  <a:srgbClr val="767171"/>
                </a:solidFill>
                <a:sym typeface="Segoe UI Semibold" pitchFamily="34" charset="0"/>
              </a:rPr>
              <a:t>Андрей Якимчук</a:t>
            </a:r>
          </a:p>
          <a:p>
            <a:pPr algn="ctr"/>
            <a:r>
              <a:rPr lang="ru-RU" sz="2000">
                <a:solidFill>
                  <a:srgbClr val="767171"/>
                </a:solidFill>
              </a:rPr>
              <a:t>  Генеральный директор</a:t>
            </a:r>
          </a:p>
          <a:p>
            <a:pPr algn="ctr"/>
            <a:r>
              <a:rPr lang="ru-RU" sz="2000">
                <a:solidFill>
                  <a:srgbClr val="767171"/>
                </a:solidFill>
              </a:rPr>
              <a:t>компании</a:t>
            </a:r>
          </a:p>
          <a:p>
            <a:pPr algn="ctr"/>
            <a:r>
              <a:rPr lang="ru-RU" sz="2000">
                <a:solidFill>
                  <a:srgbClr val="767171"/>
                </a:solidFill>
              </a:rPr>
              <a:t>«Эко-Система»</a:t>
            </a:r>
          </a:p>
          <a:p>
            <a:pPr algn="ctr"/>
            <a:endParaRPr lang="ru-RU" sz="2000">
              <a:solidFill>
                <a:srgbClr val="767171"/>
              </a:solidFill>
            </a:endParaRPr>
          </a:p>
          <a:p>
            <a:pPr algn="ctr"/>
            <a:r>
              <a:rPr lang="ru-RU" sz="2000">
                <a:solidFill>
                  <a:srgbClr val="767171"/>
                </a:solidFill>
                <a:sym typeface="Segoe UI Semibold" pitchFamily="34" charset="0"/>
              </a:rPr>
              <a:t>+7 (495) 789 84 48</a:t>
            </a:r>
          </a:p>
          <a:p>
            <a:pPr algn="ctr"/>
            <a:r>
              <a:rPr lang="ru-RU" sz="2000">
                <a:solidFill>
                  <a:srgbClr val="767171"/>
                </a:solidFill>
                <a:sym typeface="Segoe UI Semibold" pitchFamily="34" charset="0"/>
              </a:rPr>
              <a:t>www.eco-system.ru</a:t>
            </a:r>
          </a:p>
        </p:txBody>
      </p:sp>
    </p:spTree>
    <p:extLst>
      <p:ext uri="{BB962C8B-B14F-4D97-AF65-F5344CB8AC3E}">
        <p14:creationId xmlns:p14="http://schemas.microsoft.com/office/powerpoint/2010/main" val="360197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657225" y="223838"/>
            <a:ext cx="5245100" cy="377825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595959"/>
                </a:solidFill>
                <a:latin typeface="Arial" charset="0"/>
                <a:cs typeface="Arial" charset="0"/>
              </a:rPr>
              <a:t>ГРУППА КОМПАНИЙ ЭКО-СИСТЕМА</a:t>
            </a:r>
            <a:endParaRPr lang="ru-RU" sz="2000" smtClean="0">
              <a:solidFill>
                <a:srgbClr val="595959"/>
              </a:solidFill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AF28C1-6766-46BB-B4E5-86B1AE9A1F85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grpSp>
        <p:nvGrpSpPr>
          <p:cNvPr id="16387" name="Группа 8"/>
          <p:cNvGrpSpPr>
            <a:grpSpLocks/>
          </p:cNvGrpSpPr>
          <p:nvPr/>
        </p:nvGrpSpPr>
        <p:grpSpPr bwMode="auto">
          <a:xfrm>
            <a:off x="5918200" y="876300"/>
            <a:ext cx="2984500" cy="3068638"/>
            <a:chOff x="5547683" y="816629"/>
            <a:chExt cx="2983842" cy="306761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5547683" y="816629"/>
              <a:ext cx="1057042" cy="304698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dirty="0">
                  <a:solidFill>
                    <a:srgbClr val="80BB3D"/>
                  </a:solidFill>
                  <a:latin typeface="Impact" pitchFamily="34" charset="0"/>
                  <a:cs typeface="+mn-cs"/>
                </a:rPr>
                <a:t>7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dirty="0">
                  <a:solidFill>
                    <a:srgbClr val="80BB3D"/>
                  </a:solidFill>
                  <a:latin typeface="Impact" pitchFamily="34" charset="0"/>
                  <a:cs typeface="+mn-cs"/>
                </a:rPr>
                <a:t>2,5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dirty="0">
                  <a:solidFill>
                    <a:srgbClr val="80BB3D"/>
                  </a:solidFill>
                  <a:latin typeface="Impact" pitchFamily="34" charset="0"/>
                  <a:cs typeface="+mn-cs"/>
                </a:rPr>
                <a:t>6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dirty="0">
                  <a:solidFill>
                    <a:srgbClr val="80BB3D"/>
                  </a:solidFill>
                  <a:latin typeface="Impact" pitchFamily="34" charset="0"/>
                  <a:cs typeface="+mn-cs"/>
                </a:rPr>
                <a:t>16</a:t>
              </a:r>
            </a:p>
          </p:txBody>
        </p:sp>
        <p:sp>
          <p:nvSpPr>
            <p:cNvPr id="16392" name="Прямоугольник 7"/>
            <p:cNvSpPr>
              <a:spLocks noChangeArrowheads="1"/>
            </p:cNvSpPr>
            <p:nvPr/>
          </p:nvSpPr>
          <p:spPr bwMode="auto">
            <a:xfrm>
              <a:off x="6431726" y="886456"/>
              <a:ext cx="2099799" cy="2997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 dirty="0">
                  <a:solidFill>
                    <a:srgbClr val="767171"/>
                  </a:solidFill>
                </a:rPr>
                <a:t>регионов </a:t>
              </a:r>
            </a:p>
            <a:p>
              <a:r>
                <a:rPr lang="ru-RU" sz="1400" b="1" dirty="0">
                  <a:solidFill>
                    <a:srgbClr val="767171"/>
                  </a:solidFill>
                </a:rPr>
                <a:t>присутствия</a:t>
              </a:r>
            </a:p>
            <a:p>
              <a:endParaRPr lang="ru-RU" sz="1300" b="1" dirty="0">
                <a:solidFill>
                  <a:srgbClr val="767171"/>
                </a:solidFill>
              </a:endParaRPr>
            </a:p>
            <a:p>
              <a:r>
                <a:rPr lang="ru-RU" sz="1400" b="1" dirty="0">
                  <a:solidFill>
                    <a:srgbClr val="767171"/>
                  </a:solidFill>
                </a:rPr>
                <a:t>миллиона человек обслуживания</a:t>
              </a:r>
            </a:p>
            <a:p>
              <a:endParaRPr lang="ru-RU" sz="1300" b="1" dirty="0">
                <a:solidFill>
                  <a:srgbClr val="767171"/>
                </a:solidFill>
              </a:endParaRPr>
            </a:p>
            <a:p>
              <a:endParaRPr lang="ru-RU" sz="1300" b="1" dirty="0">
                <a:solidFill>
                  <a:srgbClr val="767171"/>
                </a:solidFill>
              </a:endParaRPr>
            </a:p>
            <a:p>
              <a:r>
                <a:rPr lang="ru-RU" sz="1400" b="1" dirty="0">
                  <a:solidFill>
                    <a:srgbClr val="767171"/>
                  </a:solidFill>
                </a:rPr>
                <a:t>млн. куб. м. отходов  </a:t>
              </a:r>
            </a:p>
            <a:p>
              <a:r>
                <a:rPr lang="ru-RU" sz="1400" b="1" dirty="0">
                  <a:solidFill>
                    <a:srgbClr val="767171"/>
                  </a:solidFill>
                </a:rPr>
                <a:t>вывоза и утилизации</a:t>
              </a:r>
            </a:p>
            <a:p>
              <a:endParaRPr lang="ru-RU" sz="1300" b="1" dirty="0">
                <a:solidFill>
                  <a:srgbClr val="767171"/>
                </a:solidFill>
              </a:endParaRPr>
            </a:p>
            <a:p>
              <a:endParaRPr lang="ru-RU" sz="1300" b="1" dirty="0">
                <a:solidFill>
                  <a:srgbClr val="767171"/>
                </a:solidFill>
              </a:endParaRPr>
            </a:p>
            <a:p>
              <a:r>
                <a:rPr lang="ru-RU" sz="1400" b="1" dirty="0">
                  <a:solidFill>
                    <a:srgbClr val="767171"/>
                  </a:solidFill>
                </a:rPr>
                <a:t>млрд. рублей инвестиционная программа до 2020 г.</a:t>
              </a:r>
            </a:p>
          </p:txBody>
        </p:sp>
      </p:grpSp>
      <p:sp>
        <p:nvSpPr>
          <p:cNvPr id="16388" name="Rectangle 9"/>
          <p:cNvSpPr>
            <a:spLocks noChangeArrowheads="1"/>
          </p:cNvSpPr>
          <p:nvPr/>
        </p:nvSpPr>
        <p:spPr bwMode="auto">
          <a:xfrm>
            <a:off x="795338" y="3889375"/>
            <a:ext cx="420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333333"/>
                </a:solidFill>
              </a:rPr>
              <a:t>Наша деятельность:</a:t>
            </a: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138" y="1057275"/>
            <a:ext cx="49466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4338638"/>
            <a:ext cx="7927975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32" t="6241" r="2097" b="15633"/>
          <a:stretch/>
        </p:blipFill>
        <p:spPr bwMode="auto">
          <a:xfrm>
            <a:off x="4691155" y="3312754"/>
            <a:ext cx="3599239" cy="1912019"/>
          </a:xfrm>
          <a:prstGeom prst="rect">
            <a:avLst/>
          </a:prstGeom>
          <a:noFill/>
          <a:ln w="12700">
            <a:solidFill>
              <a:srgbClr val="89B335"/>
            </a:solidFill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t="13529" r="6945" b="13529"/>
          <a:stretch/>
        </p:blipFill>
        <p:spPr bwMode="auto">
          <a:xfrm>
            <a:off x="890874" y="1126235"/>
            <a:ext cx="3599239" cy="1683316"/>
          </a:xfrm>
          <a:prstGeom prst="rect">
            <a:avLst/>
          </a:prstGeom>
          <a:noFill/>
          <a:ln w="12700" cap="rnd">
            <a:solidFill>
              <a:srgbClr val="89B335"/>
            </a:solidFill>
            <a:round/>
            <a:headEnd/>
            <a:tailEnd/>
          </a:ln>
        </p:spPr>
      </p:pic>
      <p:grpSp>
        <p:nvGrpSpPr>
          <p:cNvPr id="18" name="Group 1"/>
          <p:cNvGrpSpPr/>
          <p:nvPr/>
        </p:nvGrpSpPr>
        <p:grpSpPr>
          <a:xfrm>
            <a:off x="892262" y="3312753"/>
            <a:ext cx="3597851" cy="1912018"/>
            <a:chOff x="424942" y="2924944"/>
            <a:chExt cx="3660335" cy="1973461"/>
          </a:xfrm>
        </p:grpSpPr>
        <p:pic>
          <p:nvPicPr>
            <p:cNvPr id="19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 b="16777"/>
            <a:stretch>
              <a:fillRect/>
            </a:stretch>
          </p:blipFill>
          <p:spPr bwMode="auto">
            <a:xfrm>
              <a:off x="424942" y="2924944"/>
              <a:ext cx="3660335" cy="1973461"/>
            </a:xfrm>
            <a:prstGeom prst="rect">
              <a:avLst/>
            </a:prstGeom>
            <a:noFill/>
            <a:ln w="12700">
              <a:solidFill>
                <a:srgbClr val="89B335"/>
              </a:solidFill>
              <a:miter lim="800000"/>
              <a:headEnd/>
              <a:tailEnd/>
            </a:ln>
          </p:spPr>
        </p:pic>
        <p:sp>
          <p:nvSpPr>
            <p:cNvPr id="21" name="Rectangle 13"/>
            <p:cNvSpPr>
              <a:spLocks/>
            </p:cNvSpPr>
            <p:nvPr/>
          </p:nvSpPr>
          <p:spPr bwMode="auto">
            <a:xfrm>
              <a:off x="2245899" y="3284984"/>
              <a:ext cx="57" cy="917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endParaRPr lang="ru-RU" sz="7100" dirty="0">
                <a:solidFill>
                  <a:srgbClr val="FFFFFF">
                    <a:alpha val="75000"/>
                  </a:srgbClr>
                </a:solidFill>
                <a:latin typeface="Segoe UI" charset="0"/>
                <a:ea typeface="Zapf Dingbats" charset="0"/>
                <a:cs typeface="Zapf Dingbats" charset="0"/>
                <a:sym typeface="Segoe UI" charset="0"/>
              </a:endParaRPr>
            </a:p>
          </p:txBody>
        </p:sp>
      </p:grpSp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6" cstate="print"/>
          <a:srcRect b="2461"/>
          <a:stretch/>
        </p:blipFill>
        <p:spPr bwMode="auto">
          <a:xfrm>
            <a:off x="4691155" y="1126235"/>
            <a:ext cx="3572461" cy="1905260"/>
          </a:xfrm>
          <a:prstGeom prst="rect">
            <a:avLst/>
          </a:prstGeom>
          <a:noFill/>
          <a:ln w="12700" cap="rnd">
            <a:solidFill>
              <a:srgbClr val="89B335"/>
            </a:solidFill>
            <a:round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AF28C1-6766-46BB-B4E5-86B1AE9A1F85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0874" y="2830621"/>
            <a:ext cx="3599239" cy="304364"/>
          </a:xfrm>
          <a:prstGeom prst="rect">
            <a:avLst/>
          </a:prstGeom>
          <a:solidFill>
            <a:srgbClr val="80BB3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раздельный сбор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90874" y="5242610"/>
            <a:ext cx="3599239" cy="304364"/>
          </a:xfrm>
          <a:prstGeom prst="rect">
            <a:avLst/>
          </a:prstGeom>
          <a:solidFill>
            <a:srgbClr val="80BB3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авод по сортировке мусора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677508" y="2809551"/>
            <a:ext cx="3599238" cy="325434"/>
          </a:xfrm>
          <a:prstGeom prst="rect">
            <a:avLst/>
          </a:prstGeom>
          <a:solidFill>
            <a:srgbClr val="80BB3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современная  логистика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677507" y="5242610"/>
            <a:ext cx="3633979" cy="304364"/>
          </a:xfrm>
          <a:prstGeom prst="rect">
            <a:avLst/>
          </a:prstGeom>
          <a:solidFill>
            <a:srgbClr val="80BB3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bg1"/>
                </a:solidFill>
              </a:rPr>
              <a:t>п</a:t>
            </a:r>
            <a:r>
              <a:rPr lang="ru-RU" dirty="0" err="1" smtClean="0">
                <a:solidFill>
                  <a:schemeClr val="bg1"/>
                </a:solidFill>
              </a:rPr>
              <a:t>риродосберегающий</a:t>
            </a:r>
            <a:r>
              <a:rPr lang="ru-RU" dirty="0" smtClean="0">
                <a:solidFill>
                  <a:schemeClr val="bg1"/>
                </a:solidFill>
              </a:rPr>
              <a:t> полигон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93253" y="5749850"/>
            <a:ext cx="7418233" cy="432583"/>
          </a:xfrm>
          <a:prstGeom prst="rect">
            <a:avLst/>
          </a:prstGeom>
          <a:solidFill>
            <a:srgbClr val="80BB3D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ИТОГО: </a:t>
            </a:r>
            <a:r>
              <a:rPr lang="en-US" sz="2000" b="1" dirty="0">
                <a:solidFill>
                  <a:srgbClr val="FFFFFF"/>
                </a:solidFill>
                <a:latin typeface="Calisto MT" panose="02040603050505030304" pitchFamily="18" charset="0"/>
                <a:cs typeface="Segoe UI" pitchFamily="34" charset="0"/>
              </a:rPr>
              <a:t>$</a:t>
            </a:r>
            <a:r>
              <a:rPr lang="en-US" sz="2000" b="1" dirty="0" smtClean="0"/>
              <a:t> 20 </a:t>
            </a:r>
            <a:r>
              <a:rPr lang="ru-RU" sz="2000" b="1" dirty="0" smtClean="0"/>
              <a:t>МЛН. НА ГОРОД С НАСЕЛЕНИЕМ 500 ТЫС.ЧЕЛ.</a:t>
            </a:r>
            <a:endParaRPr lang="ru-RU" sz="2000" b="1" dirty="0"/>
          </a:p>
        </p:txBody>
      </p:sp>
      <p:sp>
        <p:nvSpPr>
          <p:cNvPr id="42" name="Заголовок 1"/>
          <p:cNvSpPr txBox="1">
            <a:spLocks/>
          </p:cNvSpPr>
          <p:nvPr/>
        </p:nvSpPr>
        <p:spPr bwMode="auto">
          <a:xfrm>
            <a:off x="781026" y="358432"/>
            <a:ext cx="4973637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ОПЫТ РЕАЛИЗАЦИИ ТИПОВОГО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ПРОЕКТА НА УСЛОВИЯХ ГЧП: Астрахань, Пермский край, Кострома</a:t>
            </a:r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09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829425" y="6508750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61E4BE2-5867-4CEE-9074-F5278B492246}" type="slidenum">
              <a:rPr lang="ru-RU" sz="1200" b="1">
                <a:solidFill>
                  <a:srgbClr val="70AD47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200" b="1" dirty="0">
              <a:solidFill>
                <a:srgbClr val="70AD47"/>
              </a:solidFill>
              <a:latin typeface="Calibri"/>
            </a:endParaRPr>
          </a:p>
        </p:txBody>
      </p:sp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749827" y="212725"/>
            <a:ext cx="5548313" cy="24765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ПЕРСПЕКТИВЫ  2020</a:t>
            </a:r>
            <a:b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</a:b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ПОСТУПАТЕЛЬНОЕ РАЗВИТИЕ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Прямоугольник 10"/>
          <p:cNvSpPr>
            <a:spLocks noChangeArrowheads="1"/>
          </p:cNvSpPr>
          <p:nvPr/>
        </p:nvSpPr>
        <p:spPr bwMode="auto">
          <a:xfrm>
            <a:off x="2297224" y="1418017"/>
            <a:ext cx="25750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808080">
                    <a:lumMod val="75000"/>
                  </a:srgbClr>
                </a:solidFill>
                <a:latin typeface="Impact" pitchFamily="34" charset="0"/>
              </a:rPr>
              <a:t>Более  </a:t>
            </a:r>
            <a:r>
              <a:rPr lang="ru-RU" sz="1600" dirty="0">
                <a:solidFill>
                  <a:srgbClr val="808080">
                    <a:lumMod val="75000"/>
                  </a:srgbClr>
                </a:solidFill>
                <a:latin typeface="Impact" pitchFamily="34" charset="0"/>
              </a:rPr>
              <a:t>14 </a:t>
            </a:r>
            <a:r>
              <a:rPr lang="ru-RU" sz="1600" dirty="0" smtClean="0">
                <a:solidFill>
                  <a:srgbClr val="808080">
                    <a:lumMod val="75000"/>
                  </a:srgbClr>
                </a:solidFill>
                <a:latin typeface="Impact" pitchFamily="34" charset="0"/>
              </a:rPr>
              <a:t>проектов</a:t>
            </a:r>
            <a:endParaRPr lang="ru-RU" sz="1600" dirty="0">
              <a:solidFill>
                <a:srgbClr val="808080">
                  <a:lumMod val="75000"/>
                </a:srgbClr>
              </a:solidFill>
              <a:latin typeface="Impact" pitchFamily="34" charset="0"/>
            </a:endParaRPr>
          </a:p>
          <a:p>
            <a:r>
              <a:rPr lang="ru-RU" sz="1600" dirty="0">
                <a:solidFill>
                  <a:srgbClr val="595959"/>
                </a:solidFill>
              </a:rPr>
              <a:t>в 13 </a:t>
            </a:r>
            <a:r>
              <a:rPr lang="ru-RU" sz="1600" dirty="0" smtClean="0">
                <a:solidFill>
                  <a:srgbClr val="595959"/>
                </a:solidFill>
              </a:rPr>
              <a:t>регионах присутствия</a:t>
            </a:r>
            <a:endParaRPr lang="ru-RU" sz="1600" dirty="0">
              <a:solidFill>
                <a:srgbClr val="595959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56" y="1011749"/>
            <a:ext cx="1639893" cy="14511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69" y="2743212"/>
            <a:ext cx="1152468" cy="1127074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0903" y="4377071"/>
            <a:ext cx="1056201" cy="105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97225" y="2852396"/>
            <a:ext cx="26705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808080">
                    <a:lumMod val="75000"/>
                  </a:srgbClr>
                </a:solidFill>
                <a:latin typeface="Impact" pitchFamily="34" charset="0"/>
              </a:rPr>
              <a:t>Более </a:t>
            </a:r>
            <a:r>
              <a:rPr lang="ru-RU" sz="1600" dirty="0">
                <a:solidFill>
                  <a:srgbClr val="808080">
                    <a:lumMod val="75000"/>
                  </a:srgbClr>
                </a:solidFill>
                <a:latin typeface="Impact" pitchFamily="34" charset="0"/>
              </a:rPr>
              <a:t>20 млн. чел</a:t>
            </a:r>
          </a:p>
          <a:p>
            <a:r>
              <a:rPr lang="ru-RU" sz="1600" dirty="0">
                <a:solidFill>
                  <a:srgbClr val="595959"/>
                </a:solidFill>
              </a:rPr>
              <a:t>Объем </a:t>
            </a:r>
            <a:endParaRPr lang="ru-RU" sz="1600" dirty="0" smtClean="0">
              <a:solidFill>
                <a:srgbClr val="595959"/>
              </a:solidFill>
            </a:endParaRPr>
          </a:p>
          <a:p>
            <a:r>
              <a:rPr lang="ru-RU" sz="1600" dirty="0" smtClean="0">
                <a:solidFill>
                  <a:srgbClr val="595959"/>
                </a:solidFill>
              </a:rPr>
              <a:t>обслуживаемого</a:t>
            </a:r>
            <a:r>
              <a:rPr lang="en-US" sz="1600" dirty="0" smtClean="0">
                <a:solidFill>
                  <a:srgbClr val="595959"/>
                </a:solidFill>
              </a:rPr>
              <a:t> </a:t>
            </a:r>
            <a:r>
              <a:rPr lang="ru-RU" sz="1600" dirty="0" smtClean="0">
                <a:solidFill>
                  <a:srgbClr val="595959"/>
                </a:solidFill>
              </a:rPr>
              <a:t>населения</a:t>
            </a:r>
            <a:endParaRPr lang="ru-RU" sz="1600" dirty="0">
              <a:solidFill>
                <a:srgbClr val="59595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08666" y="4539042"/>
            <a:ext cx="2317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808080">
                    <a:lumMod val="75000"/>
                  </a:srgbClr>
                </a:solidFill>
                <a:latin typeface="Impact" pitchFamily="34" charset="0"/>
              </a:rPr>
              <a:t>Более  </a:t>
            </a:r>
            <a:r>
              <a:rPr lang="ru-RU" sz="1600" dirty="0">
                <a:solidFill>
                  <a:srgbClr val="808080">
                    <a:lumMod val="75000"/>
                  </a:srgbClr>
                </a:solidFill>
                <a:latin typeface="Impact" pitchFamily="34" charset="0"/>
              </a:rPr>
              <a:t>85 млн. м куб.</a:t>
            </a:r>
          </a:p>
          <a:p>
            <a:r>
              <a:rPr lang="ru-RU" sz="1600" dirty="0">
                <a:solidFill>
                  <a:srgbClr val="595959"/>
                </a:solidFill>
              </a:rPr>
              <a:t>Объем вывозимых </a:t>
            </a:r>
            <a:r>
              <a:rPr lang="ru-RU" sz="1600" dirty="0" smtClean="0">
                <a:solidFill>
                  <a:srgbClr val="595959"/>
                </a:solidFill>
              </a:rPr>
              <a:t>отходов</a:t>
            </a:r>
            <a:endParaRPr lang="ru-RU" sz="1600" dirty="0">
              <a:solidFill>
                <a:srgbClr val="595959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27507" y="3137472"/>
            <a:ext cx="29192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80BB3D"/>
                </a:solidFill>
              </a:rPr>
              <a:t>ИНДУСТРИАЛЬНЫЙ ПУТЬ:</a:t>
            </a:r>
            <a:endParaRPr lang="ru-RU" sz="1600" b="1" dirty="0">
              <a:solidFill>
                <a:srgbClr val="80BB3D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77221" y="3734258"/>
            <a:ext cx="33977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870">
              <a:spcBef>
                <a:spcPts val="0"/>
              </a:spcBef>
            </a:pP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Сырьевая база для запуска производства по переработке, пластмасс, стекла, бумаги и древесины , например, производство упаковки, полимеров.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6" t="16890" r="10652" b="11862"/>
          <a:stretch/>
        </p:blipFill>
        <p:spPr>
          <a:xfrm>
            <a:off x="5868539" y="614150"/>
            <a:ext cx="2361063" cy="2415654"/>
          </a:xfrm>
          <a:prstGeom prst="rect">
            <a:avLst/>
          </a:prstGeom>
        </p:spPr>
      </p:pic>
      <p:sp>
        <p:nvSpPr>
          <p:cNvPr id="28" name="Стрелка вправо 27"/>
          <p:cNvSpPr/>
          <p:nvPr/>
        </p:nvSpPr>
        <p:spPr bwMode="auto">
          <a:xfrm>
            <a:off x="4681181" y="3443304"/>
            <a:ext cx="587670" cy="1530943"/>
          </a:xfrm>
          <a:prstGeom prst="rightArrow">
            <a:avLst>
              <a:gd name="adj1" fmla="val 46434"/>
              <a:gd name="adj2" fmla="val 54645"/>
            </a:avLst>
          </a:prstGeom>
          <a:solidFill>
            <a:srgbClr val="80BB3D"/>
          </a:solidFill>
          <a:ln w="25400" cap="flat" cmpd="sng" algn="ctr">
            <a:solidFill>
              <a:srgbClr val="80BB3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z="3600" smtClean="0">
              <a:solidFill>
                <a:prstClr val="black"/>
              </a:solidFill>
              <a:latin typeface="Segoe UI" charset="0"/>
              <a:ea typeface="ヒラギノ角ゴ ProN W3" charset="0"/>
              <a:sym typeface="Segoe U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803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829425" y="6508750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CF32426-A313-4099-9918-76B0B1F828F0}" type="slidenum">
              <a:rPr lang="ru-RU" sz="1200" b="1">
                <a:solidFill>
                  <a:schemeClr val="accent6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z="1200" b="1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712788" y="228600"/>
            <a:ext cx="4973637" cy="22542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МУСОРНАЯ РЕВОЛЮЦИЯ</a:t>
            </a:r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Segoe UI" pitchFamily="34" charset="0"/>
            </a:endParaRPr>
          </a:p>
        </p:txBody>
      </p:sp>
      <p:pic>
        <p:nvPicPr>
          <p:cNvPr id="18435" name="Picture 2" descr="C:\Users\agranovskayaov\AppData\Local\Microsoft\Windows\Temporary Internet Files\Content.Outlook\S62TI94W\pg17-01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8563" y="846138"/>
            <a:ext cx="6659562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829425" y="6508750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61E4BE2-5867-4CEE-9074-F5278B492246}" type="slidenum">
              <a:rPr lang="ru-RU" sz="1200" b="1">
                <a:solidFill>
                  <a:schemeClr val="accent6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200" b="1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22275" y="212725"/>
            <a:ext cx="5548313" cy="24765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УПРАВЛЕНИЕ ОТХОДАМИ - РЕЦИКЛИНГ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9473" name="Rectangle 4"/>
          <p:cNvSpPr>
            <a:spLocks noChangeArrowheads="1"/>
          </p:cNvSpPr>
          <p:nvPr/>
        </p:nvSpPr>
        <p:spPr bwMode="auto">
          <a:xfrm>
            <a:off x="1597025" y="1608138"/>
            <a:ext cx="6129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>
              <a:solidFill>
                <a:srgbClr val="767171"/>
              </a:solidFill>
              <a:sym typeface="Segoe UI Semibold" pitchFamily="34" charset="0"/>
            </a:endParaRPr>
          </a:p>
        </p:txBody>
      </p:sp>
      <p:sp>
        <p:nvSpPr>
          <p:cNvPr id="19464" name="Rectangle 11"/>
          <p:cNvSpPr>
            <a:spLocks noChangeArrowheads="1"/>
          </p:cNvSpPr>
          <p:nvPr/>
        </p:nvSpPr>
        <p:spPr bwMode="auto">
          <a:xfrm>
            <a:off x="784225" y="660400"/>
            <a:ext cx="79708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территории России скопилось свыше 31 млрд. тонн неутилизированных отходов. </a:t>
            </a:r>
          </a:p>
          <a:p>
            <a:pPr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Ежегодно их количество увеличивается на  60 млн. тонн . </a:t>
            </a:r>
          </a:p>
          <a:p>
            <a:pPr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Более  40% всех отходов являются ценным вторичным сырьем.</a:t>
            </a:r>
          </a:p>
          <a:p>
            <a:pPr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переработку поступает лишь 7-8%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86088" y="1884363"/>
            <a:ext cx="2209800" cy="6397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Более  40% отходов являются ценным вторичным сырьем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156450" y="1905000"/>
            <a:ext cx="1419225" cy="6397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переработку поступает лишь 7—8%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84225" y="3008313"/>
            <a:ext cx="7254875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настоящий момент в России насчитывается  около 600 предприятий  разного масштаба по переработке вторичного сырья.*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71538" y="6021388"/>
            <a:ext cx="6223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*</a:t>
            </a:r>
            <a:r>
              <a:rPr lang="ru-RU" sz="1050" dirty="0"/>
              <a:t>На основании данных из открытых источников</a:t>
            </a:r>
          </a:p>
        </p:txBody>
      </p:sp>
      <p:graphicFrame>
        <p:nvGraphicFramePr>
          <p:cNvPr id="19470" name="Object 14"/>
          <p:cNvGraphicFramePr>
            <a:graphicFrameLocks/>
          </p:cNvGraphicFramePr>
          <p:nvPr/>
        </p:nvGraphicFramePr>
        <p:xfrm>
          <a:off x="881063" y="3543300"/>
          <a:ext cx="7451725" cy="252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6" r:id="rId3" imgW="7456054" imgH="2530059" progId="Excel.Chart.8">
                  <p:embed/>
                </p:oleObj>
              </mc:Choice>
              <mc:Fallback>
                <p:oleObj r:id="rId3" imgW="7456054" imgH="2530059" progId="Excel.Chart.8">
                  <p:embed/>
                  <p:pic>
                    <p:nvPicPr>
                      <p:cNvPr id="0" name="Picture 1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063" y="3543300"/>
                        <a:ext cx="7451725" cy="2528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7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7975" y="1658938"/>
            <a:ext cx="1281113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30875" y="1646238"/>
            <a:ext cx="1281113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AF28C1-6766-46BB-B4E5-86B1AE9A1F85}" type="slidenum">
              <a:rPr lang="ru-RU">
                <a:solidFill>
                  <a:srgbClr val="70AD47"/>
                </a:solidFill>
              </a:rPr>
              <a:pPr>
                <a:defRPr/>
              </a:pPr>
              <a:t>7</a:t>
            </a:fld>
            <a:endParaRPr lang="ru-RU" dirty="0">
              <a:solidFill>
                <a:srgbClr val="70AD47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767380" y="324136"/>
            <a:ext cx="4973637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cs typeface="Arial" charset="0"/>
              </a:rPr>
              <a:t>ВСТРЕЧНОЕ ДВИЖЕНИЕ</a:t>
            </a:r>
            <a:br>
              <a:rPr lang="ru-RU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cs typeface="Arial" charset="0"/>
              </a:rPr>
            </a:br>
            <a:r>
              <a:rPr lang="ru-RU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cs typeface="Arial" charset="0"/>
              </a:rPr>
              <a:t>ПОСТИНДУСТРИАЛЬНАЯ ЭПОХА</a:t>
            </a:r>
            <a:endParaRPr lang="ru-RU" sz="2000" b="1" dirty="0" smtClean="0">
              <a:solidFill>
                <a:prstClr val="black">
                  <a:lumMod val="65000"/>
                  <a:lumOff val="35000"/>
                </a:prstClr>
              </a:solidFill>
              <a:latin typeface="Arial" charset="0"/>
              <a:cs typeface="Segoe UI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60310" y="880373"/>
            <a:ext cx="4026090" cy="5085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ru-RU" sz="16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Гибкие мобильные технологии,  позволяющие работать на малых объемах сырья, например,  производство композитных материалов:</a:t>
            </a:r>
          </a:p>
          <a:p>
            <a:endParaRPr lang="ru-RU" sz="1600" b="1" dirty="0" smtClean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Полиалюминий</a:t>
            </a:r>
            <a:r>
              <a:rPr lang="ru-RU" sz="1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смесь металла и </a:t>
            </a:r>
            <a:r>
              <a:rPr lang="ru-RU" sz="1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полиэтилена. </a:t>
            </a:r>
            <a:r>
              <a:rPr lang="ru-RU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Используется в производстве изделий из пластика, упаковка </a:t>
            </a:r>
            <a:r>
              <a:rPr lang="ru-RU" sz="1400" b="1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Tetra-pack</a:t>
            </a:r>
            <a:endParaRPr lang="ru-RU" sz="1400" b="1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b="1" dirty="0" smtClean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Смесь </a:t>
            </a:r>
            <a:r>
              <a:rPr lang="ru-RU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бумаги и пластика - строительные и изоляционные материалы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b="1" dirty="0" smtClean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Смесь </a:t>
            </a:r>
            <a:r>
              <a:rPr lang="ru-RU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дерева и пластика – полиэтилен - древесно-полимерный композит.    Используется в строительстве</a:t>
            </a:r>
          </a:p>
          <a:p>
            <a:endParaRPr lang="ru-RU" sz="1600" b="1" dirty="0" smtClean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Сортировка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глобальный фундамент 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WM  и  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Рециклинга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2" name="Picture 4" descr="C:\Users\AgranovskayaOV\Downloads\фото (5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" t="5866" r="3320" b="3988"/>
          <a:stretch/>
        </p:blipFill>
        <p:spPr bwMode="auto">
          <a:xfrm>
            <a:off x="5713721" y="3269059"/>
            <a:ext cx="3152798" cy="2449753"/>
          </a:xfrm>
          <a:prstGeom prst="rect">
            <a:avLst/>
          </a:prstGeom>
          <a:noFill/>
          <a:ln w="12700">
            <a:solidFill>
              <a:srgbClr val="80BB3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AgranovskayaOV\Downloads\фото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721" y="1104984"/>
            <a:ext cx="3152799" cy="2304256"/>
          </a:xfrm>
          <a:prstGeom prst="rect">
            <a:avLst/>
          </a:prstGeom>
          <a:noFill/>
          <a:ln w="12700">
            <a:solidFill>
              <a:srgbClr val="80BB3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8998" y="995800"/>
            <a:ext cx="347405" cy="34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3484" y="5220882"/>
            <a:ext cx="347405" cy="34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849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08" y="728183"/>
            <a:ext cx="8469572" cy="5987610"/>
          </a:xfrm>
          <a:prstGeom prst="rect">
            <a:avLst/>
          </a:prstGeom>
        </p:spPr>
      </p:pic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829425" y="6508750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61E4BE2-5867-4CEE-9074-F5278B492246}" type="slidenum">
              <a:rPr lang="ru-RU" sz="1200" b="1">
                <a:solidFill>
                  <a:schemeClr val="accent6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200" b="1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763476" y="185429"/>
            <a:ext cx="3549224" cy="387776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ПУТИ РАЗВИТИЯ</a:t>
            </a: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25940" y="4825449"/>
            <a:ext cx="19721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2015</a:t>
            </a:r>
            <a:endParaRPr lang="ru-RU" sz="14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Текущее состояние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-598394" y="3552933"/>
            <a:ext cx="31004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595959"/>
                </a:solidFill>
              </a:rPr>
              <a:t>Интенсивное развитие</a:t>
            </a:r>
            <a:endParaRPr lang="ru-RU" sz="2000" b="1" dirty="0">
              <a:solidFill>
                <a:srgbClr val="595959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568101" y="5989809"/>
            <a:ext cx="32108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595959"/>
                </a:solidFill>
              </a:rPr>
              <a:t>Экстенсивное развитие</a:t>
            </a:r>
            <a:endParaRPr lang="ru-RU" sz="2000" b="1" dirty="0">
              <a:solidFill>
                <a:srgbClr val="59595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53236" y="5364919"/>
            <a:ext cx="7813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1,5%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</a:rPr>
              <a:t>рынка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31814" y="5329588"/>
            <a:ext cx="161660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2,5 млн</a:t>
            </a:r>
            <a:r>
              <a:rPr lang="ru-RU" sz="1100" b="1" dirty="0">
                <a:solidFill>
                  <a:schemeClr val="bg1"/>
                </a:solidFill>
              </a:rPr>
              <a:t>. человек.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7 </a:t>
            </a:r>
            <a:r>
              <a:rPr lang="ru-RU" sz="1100" b="1" dirty="0">
                <a:solidFill>
                  <a:schemeClr val="bg1"/>
                </a:solidFill>
              </a:rPr>
              <a:t>регионов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6 </a:t>
            </a:r>
            <a:r>
              <a:rPr lang="ru-RU" sz="1100" b="1" dirty="0">
                <a:solidFill>
                  <a:schemeClr val="bg1"/>
                </a:solidFill>
              </a:rPr>
              <a:t>млн. тонн ТБО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521122" y="4125933"/>
            <a:ext cx="583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white"/>
                </a:solidFill>
              </a:rPr>
              <a:t>3% </a:t>
            </a:r>
            <a:endParaRPr lang="ru-RU" b="1" dirty="0" smtClean="0">
              <a:solidFill>
                <a:prstClr val="white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prstClr val="white"/>
                </a:solidFill>
              </a:rPr>
              <a:t>рынка</a:t>
            </a:r>
            <a:endParaRPr lang="ru-RU" sz="1000" b="1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548924" y="3361921"/>
            <a:ext cx="583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white"/>
                </a:solidFill>
              </a:rPr>
              <a:t>6%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prstClr val="white"/>
                </a:solidFill>
              </a:rPr>
              <a:t>рынка</a:t>
            </a:r>
            <a:endParaRPr lang="ru-RU" sz="1000" b="1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618907" y="2470287"/>
            <a:ext cx="886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prstClr val="white"/>
                </a:solidFill>
              </a:rPr>
              <a:t>10%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white"/>
                </a:solidFill>
              </a:rPr>
              <a:t>рынка</a:t>
            </a:r>
            <a:endParaRPr lang="ru-RU" sz="1200" b="1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894983" y="1103999"/>
            <a:ext cx="2194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2020</a:t>
            </a:r>
            <a:endParaRPr lang="ru-RU" sz="14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Стратегические цели: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976871" y="1616173"/>
            <a:ext cx="7813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15</a:t>
            </a:r>
            <a:r>
              <a:rPr lang="ru-RU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</a:rPr>
              <a:t>рынка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632617" y="1608138"/>
            <a:ext cx="161660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20 млн</a:t>
            </a:r>
            <a:r>
              <a:rPr lang="ru-RU" sz="1100" b="1" dirty="0">
                <a:solidFill>
                  <a:schemeClr val="bg1"/>
                </a:solidFill>
              </a:rPr>
              <a:t>. человек.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13 </a:t>
            </a:r>
            <a:r>
              <a:rPr lang="ru-RU" sz="1100" b="1" dirty="0">
                <a:solidFill>
                  <a:schemeClr val="bg1"/>
                </a:solidFill>
              </a:rPr>
              <a:t>регионов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17 </a:t>
            </a:r>
            <a:r>
              <a:rPr lang="ru-RU" sz="1100" b="1" dirty="0">
                <a:solidFill>
                  <a:schemeClr val="bg1"/>
                </a:solidFill>
              </a:rPr>
              <a:t>млн. тонн ТБО</a:t>
            </a:r>
          </a:p>
        </p:txBody>
      </p:sp>
      <p:grpSp>
        <p:nvGrpSpPr>
          <p:cNvPr id="31" name="Группа 30"/>
          <p:cNvGrpSpPr/>
          <p:nvPr/>
        </p:nvGrpSpPr>
        <p:grpSpPr>
          <a:xfrm rot="19911132">
            <a:off x="2263958" y="1194047"/>
            <a:ext cx="1038795" cy="569651"/>
            <a:chOff x="2468678" y="1057567"/>
            <a:chExt cx="1038795" cy="569651"/>
          </a:xfrm>
        </p:grpSpPr>
        <p:sp>
          <p:nvSpPr>
            <p:cNvPr id="42" name="Стрелка вправо 41"/>
            <p:cNvSpPr/>
            <p:nvPr/>
          </p:nvSpPr>
          <p:spPr bwMode="auto">
            <a:xfrm flipH="1">
              <a:off x="2468678" y="1057567"/>
              <a:ext cx="943261" cy="569651"/>
            </a:xfrm>
            <a:prstGeom prst="rightArrow">
              <a:avLst>
                <a:gd name="adj1" fmla="val 46434"/>
                <a:gd name="adj2" fmla="val 54645"/>
              </a:avLst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sz="3600" smtClean="0">
                <a:solidFill>
                  <a:srgbClr val="FFC000"/>
                </a:solidFill>
                <a:latin typeface="Segoe UI" charset="0"/>
                <a:ea typeface="ヒラギノ角ゴ ProN W3" charset="0"/>
                <a:sym typeface="Segoe UI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482326" y="1162947"/>
              <a:ext cx="10251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</a:rPr>
                <a:t>полигон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 rot="19911132">
            <a:off x="7966595" y="4474166"/>
            <a:ext cx="1038795" cy="569651"/>
            <a:chOff x="2468678" y="1057567"/>
            <a:chExt cx="1038795" cy="569651"/>
          </a:xfrm>
        </p:grpSpPr>
        <p:sp>
          <p:nvSpPr>
            <p:cNvPr id="55" name="Стрелка вправо 54"/>
            <p:cNvSpPr/>
            <p:nvPr/>
          </p:nvSpPr>
          <p:spPr bwMode="auto">
            <a:xfrm flipH="1">
              <a:off x="2468678" y="1057567"/>
              <a:ext cx="943261" cy="569651"/>
            </a:xfrm>
            <a:prstGeom prst="rightArrow">
              <a:avLst>
                <a:gd name="adj1" fmla="val 46434"/>
                <a:gd name="adj2" fmla="val 54645"/>
              </a:avLst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sz="3600" smtClean="0">
                <a:latin typeface="Segoe UI" charset="0"/>
                <a:ea typeface="ヒラギノ角ゴ ProN W3" charset="0"/>
                <a:sym typeface="Segoe UI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482326" y="1162948"/>
              <a:ext cx="10251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</a:rPr>
                <a:t>полигон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 rot="19915448">
            <a:off x="2404912" y="843015"/>
            <a:ext cx="10691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20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% </a:t>
            </a:r>
          </a:p>
        </p:txBody>
      </p:sp>
      <p:sp>
        <p:nvSpPr>
          <p:cNvPr id="58" name="Прямоугольник 57"/>
          <p:cNvSpPr/>
          <p:nvPr/>
        </p:nvSpPr>
        <p:spPr>
          <a:xfrm rot="19860745">
            <a:off x="8049198" y="4028561"/>
            <a:ext cx="1122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9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0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% 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693749" y="659942"/>
            <a:ext cx="2649952" cy="612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ru-R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Сортировка+</a:t>
            </a:r>
            <a:br>
              <a:rPr lang="ru-R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композитные </a:t>
            </a:r>
          </a:p>
          <a:p>
            <a:r>
              <a:rPr lang="ru-R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технологии</a:t>
            </a:r>
            <a:endParaRPr lang="ru-RU" sz="13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2055769" y="2202756"/>
            <a:ext cx="714128" cy="7141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139419" y="2302313"/>
            <a:ext cx="61106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30%</a:t>
            </a:r>
          </a:p>
          <a:p>
            <a:r>
              <a:rPr lang="ru-RU" sz="700" dirty="0" smtClean="0">
                <a:solidFill>
                  <a:schemeClr val="bg1"/>
                </a:solidFill>
              </a:rPr>
              <a:t>полезных </a:t>
            </a:r>
          </a:p>
          <a:p>
            <a:r>
              <a:rPr lang="ru-RU" sz="700" dirty="0" smtClean="0">
                <a:solidFill>
                  <a:schemeClr val="bg1"/>
                </a:solidFill>
              </a:rPr>
              <a:t>фракций</a:t>
            </a:r>
            <a:endParaRPr lang="ru-RU" sz="700" dirty="0">
              <a:solidFill>
                <a:schemeClr val="bg1"/>
              </a:solidFill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1922451" y="3003275"/>
            <a:ext cx="672098" cy="603713"/>
            <a:chOff x="1922451" y="3071515"/>
            <a:chExt cx="672098" cy="603713"/>
          </a:xfrm>
        </p:grpSpPr>
        <p:sp>
          <p:nvSpPr>
            <p:cNvPr id="63" name="Овал 62"/>
            <p:cNvSpPr/>
            <p:nvPr/>
          </p:nvSpPr>
          <p:spPr>
            <a:xfrm>
              <a:off x="1922451" y="3071515"/>
              <a:ext cx="603713" cy="60371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700" dirty="0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1948218" y="3199607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20</a:t>
              </a:r>
              <a:r>
                <a:rPr lang="ru-RU" b="1" dirty="0">
                  <a:solidFill>
                    <a:schemeClr val="bg1"/>
                  </a:solidFill>
                </a:rPr>
                <a:t>%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1787972" y="3719218"/>
            <a:ext cx="555858" cy="555858"/>
            <a:chOff x="1733379" y="3705569"/>
            <a:chExt cx="603713" cy="603713"/>
          </a:xfrm>
        </p:grpSpPr>
        <p:sp>
          <p:nvSpPr>
            <p:cNvPr id="65" name="Овал 64"/>
            <p:cNvSpPr/>
            <p:nvPr/>
          </p:nvSpPr>
          <p:spPr>
            <a:xfrm>
              <a:off x="1733379" y="3705569"/>
              <a:ext cx="603713" cy="60371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700" dirty="0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1775144" y="3848484"/>
              <a:ext cx="5437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</a:rPr>
                <a:t>15%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1677328" y="4319303"/>
            <a:ext cx="543739" cy="452944"/>
            <a:chOff x="1720572" y="3705569"/>
            <a:chExt cx="724730" cy="603713"/>
          </a:xfrm>
        </p:grpSpPr>
        <p:sp>
          <p:nvSpPr>
            <p:cNvPr id="71" name="Овал 70"/>
            <p:cNvSpPr/>
            <p:nvPr/>
          </p:nvSpPr>
          <p:spPr>
            <a:xfrm>
              <a:off x="1733379" y="3705569"/>
              <a:ext cx="603713" cy="60371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700" dirty="0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1720572" y="3793911"/>
              <a:ext cx="724730" cy="4102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</a:rPr>
                <a:t>10%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3" name="Овал 72"/>
          <p:cNvSpPr/>
          <p:nvPr/>
        </p:nvSpPr>
        <p:spPr>
          <a:xfrm>
            <a:off x="3082627" y="2074080"/>
            <a:ext cx="714128" cy="7141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3166277" y="2173637"/>
            <a:ext cx="59503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50%</a:t>
            </a:r>
          </a:p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RDF,</a:t>
            </a:r>
            <a:br>
              <a:rPr lang="en-US" sz="900" b="1" dirty="0" smtClean="0">
                <a:solidFill>
                  <a:schemeClr val="bg1"/>
                </a:solidFill>
              </a:rPr>
            </a:br>
            <a:r>
              <a:rPr lang="ru-RU" sz="900" b="1" dirty="0" smtClean="0">
                <a:solidFill>
                  <a:schemeClr val="bg1"/>
                </a:solidFill>
              </a:rPr>
              <a:t>МБ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2840155" y="2868034"/>
            <a:ext cx="659961" cy="65996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2874846" y="2953943"/>
            <a:ext cx="611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4</a:t>
            </a:r>
            <a:r>
              <a:rPr lang="ru-RU" sz="1600" b="1" dirty="0" smtClean="0">
                <a:solidFill>
                  <a:schemeClr val="bg1"/>
                </a:solidFill>
              </a:rPr>
              <a:t>0%</a:t>
            </a:r>
          </a:p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RDF,</a:t>
            </a:r>
            <a:r>
              <a:rPr lang="ru-RU" sz="800" b="1" dirty="0" smtClean="0">
                <a:solidFill>
                  <a:schemeClr val="bg1"/>
                </a:solidFill>
              </a:rPr>
              <a:t> МБ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2680608" y="3620789"/>
            <a:ext cx="511575" cy="5115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2627778" y="3679403"/>
            <a:ext cx="653413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30%</a:t>
            </a:r>
          </a:p>
          <a:p>
            <a:pPr algn="ctr"/>
            <a:r>
              <a:rPr lang="en-US" sz="700" b="1" dirty="0" smtClean="0">
                <a:solidFill>
                  <a:schemeClr val="bg1"/>
                </a:solidFill>
              </a:rPr>
              <a:t>RDF,</a:t>
            </a:r>
            <a:r>
              <a:rPr lang="ru-RU" sz="700" b="1" dirty="0" smtClean="0">
                <a:solidFill>
                  <a:schemeClr val="bg1"/>
                </a:solidFill>
              </a:rPr>
              <a:t> МБ</a:t>
            </a:r>
            <a:endParaRPr lang="ru-RU" sz="700" b="1" dirty="0">
              <a:solidFill>
                <a:schemeClr val="bg1"/>
              </a:solidFill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2452076" y="4182278"/>
            <a:ext cx="529704" cy="5297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2453839" y="4254540"/>
            <a:ext cx="5389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2</a:t>
            </a:r>
            <a:r>
              <a:rPr lang="ru-RU" sz="1100" b="1" dirty="0" smtClean="0">
                <a:solidFill>
                  <a:schemeClr val="bg1"/>
                </a:solidFill>
              </a:rPr>
              <a:t>0%</a:t>
            </a:r>
          </a:p>
          <a:p>
            <a:pPr algn="ctr"/>
            <a:r>
              <a:rPr lang="en-US" sz="600" b="1" dirty="0" smtClean="0">
                <a:solidFill>
                  <a:schemeClr val="bg1"/>
                </a:solidFill>
              </a:rPr>
              <a:t>RDF,</a:t>
            </a:r>
            <a:r>
              <a:rPr lang="ru-RU" sz="600" b="1" dirty="0" smtClean="0">
                <a:solidFill>
                  <a:schemeClr val="bg1"/>
                </a:solidFill>
              </a:rPr>
              <a:t> МБ</a:t>
            </a:r>
            <a:endParaRPr lang="ru-RU" sz="600" b="1" dirty="0">
              <a:solidFill>
                <a:schemeClr val="bg1"/>
              </a:solidFill>
            </a:endParaRPr>
          </a:p>
        </p:txBody>
      </p:sp>
      <p:sp>
        <p:nvSpPr>
          <p:cNvPr id="84" name="Плюс 83"/>
          <p:cNvSpPr/>
          <p:nvPr/>
        </p:nvSpPr>
        <p:spPr>
          <a:xfrm>
            <a:off x="2128632" y="4354772"/>
            <a:ext cx="311497" cy="311497"/>
          </a:xfrm>
          <a:prstGeom prst="mathPlus">
            <a:avLst>
              <a:gd name="adj1" fmla="val 1586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люс 84"/>
          <p:cNvSpPr/>
          <p:nvPr/>
        </p:nvSpPr>
        <p:spPr>
          <a:xfrm>
            <a:off x="2341009" y="3716014"/>
            <a:ext cx="311497" cy="311497"/>
          </a:xfrm>
          <a:prstGeom prst="mathPlus">
            <a:avLst>
              <a:gd name="adj1" fmla="val 1586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люс 85"/>
          <p:cNvSpPr/>
          <p:nvPr/>
        </p:nvSpPr>
        <p:spPr>
          <a:xfrm>
            <a:off x="2526164" y="3045690"/>
            <a:ext cx="311497" cy="311497"/>
          </a:xfrm>
          <a:prstGeom prst="mathPlus">
            <a:avLst>
              <a:gd name="adj1" fmla="val 1586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люс 86"/>
          <p:cNvSpPr/>
          <p:nvPr/>
        </p:nvSpPr>
        <p:spPr>
          <a:xfrm>
            <a:off x="2747663" y="2275395"/>
            <a:ext cx="311497" cy="311497"/>
          </a:xfrm>
          <a:prstGeom prst="mathPlus">
            <a:avLst>
              <a:gd name="adj1" fmla="val 1586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1" name="Группа 90"/>
          <p:cNvGrpSpPr/>
          <p:nvPr/>
        </p:nvGrpSpPr>
        <p:grpSpPr>
          <a:xfrm>
            <a:off x="3494283" y="5144060"/>
            <a:ext cx="543739" cy="452944"/>
            <a:chOff x="1720572" y="3705569"/>
            <a:chExt cx="724730" cy="603713"/>
          </a:xfrm>
        </p:grpSpPr>
        <p:sp>
          <p:nvSpPr>
            <p:cNvPr id="92" name="Овал 91"/>
            <p:cNvSpPr/>
            <p:nvPr/>
          </p:nvSpPr>
          <p:spPr>
            <a:xfrm>
              <a:off x="1733379" y="3705569"/>
              <a:ext cx="603713" cy="60371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700" dirty="0"/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1720572" y="3793911"/>
              <a:ext cx="724730" cy="4102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</a:rPr>
                <a:t>10%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4527157" y="5037141"/>
            <a:ext cx="543739" cy="452944"/>
            <a:chOff x="1720572" y="3705569"/>
            <a:chExt cx="724730" cy="603713"/>
          </a:xfrm>
        </p:grpSpPr>
        <p:sp>
          <p:nvSpPr>
            <p:cNvPr id="95" name="Овал 94"/>
            <p:cNvSpPr/>
            <p:nvPr/>
          </p:nvSpPr>
          <p:spPr>
            <a:xfrm>
              <a:off x="1733379" y="3705569"/>
              <a:ext cx="603713" cy="60371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700" dirty="0"/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1720572" y="3812102"/>
              <a:ext cx="724730" cy="4102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</a:rPr>
                <a:t>10%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5614094" y="4917900"/>
            <a:ext cx="543739" cy="452944"/>
            <a:chOff x="1720572" y="3378131"/>
            <a:chExt cx="724730" cy="603713"/>
          </a:xfrm>
        </p:grpSpPr>
        <p:sp>
          <p:nvSpPr>
            <p:cNvPr id="98" name="Овал 97"/>
            <p:cNvSpPr/>
            <p:nvPr/>
          </p:nvSpPr>
          <p:spPr>
            <a:xfrm>
              <a:off x="1733379" y="3378131"/>
              <a:ext cx="603713" cy="60371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700" dirty="0"/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1720572" y="3466475"/>
              <a:ext cx="724730" cy="4102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</a:rPr>
                <a:t>10%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6609468" y="4849657"/>
            <a:ext cx="543739" cy="452945"/>
            <a:chOff x="1720572" y="3378131"/>
            <a:chExt cx="724729" cy="603713"/>
          </a:xfrm>
        </p:grpSpPr>
        <p:sp>
          <p:nvSpPr>
            <p:cNvPr id="101" name="Овал 100"/>
            <p:cNvSpPr/>
            <p:nvPr/>
          </p:nvSpPr>
          <p:spPr>
            <a:xfrm>
              <a:off x="1733379" y="3378131"/>
              <a:ext cx="603713" cy="60371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700" dirty="0"/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1720572" y="3466474"/>
              <a:ext cx="724729" cy="4102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</a:rPr>
                <a:t>10%</a:t>
              </a:r>
            </a:p>
          </p:txBody>
        </p:sp>
      </p:grpSp>
      <p:sp>
        <p:nvSpPr>
          <p:cNvPr id="61" name="Прямоугольник 60"/>
          <p:cNvSpPr/>
          <p:nvPr/>
        </p:nvSpPr>
        <p:spPr>
          <a:xfrm>
            <a:off x="6371588" y="5251695"/>
            <a:ext cx="8908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</a:rPr>
              <a:t>полезных</a:t>
            </a:r>
          </a:p>
          <a:p>
            <a:r>
              <a:rPr lang="ru-RU" sz="1050" b="1" dirty="0">
                <a:solidFill>
                  <a:schemeClr val="bg1"/>
                </a:solidFill>
              </a:rPr>
              <a:t>фракций</a:t>
            </a:r>
          </a:p>
        </p:txBody>
      </p:sp>
    </p:spTree>
    <p:extLst>
      <p:ext uri="{BB962C8B-B14F-4D97-AF65-F5344CB8AC3E}">
        <p14:creationId xmlns:p14="http://schemas.microsoft.com/office/powerpoint/2010/main" val="2758488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829425" y="6508750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61E4BE2-5867-4CEE-9074-F5278B492246}" type="slidenum">
              <a:rPr lang="ru-RU" sz="1200" b="1">
                <a:solidFill>
                  <a:srgbClr val="70AD47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200" b="1" dirty="0">
              <a:solidFill>
                <a:srgbClr val="70AD47"/>
              </a:solidFill>
              <a:latin typeface="Calibri"/>
            </a:endParaRPr>
          </a:p>
        </p:txBody>
      </p:sp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799056" y="270964"/>
            <a:ext cx="5548313" cy="24765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ПРИЧИНЫ ОТСТАВАНИЯ РЕЦИКЛИНГА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Прямоугольник 10"/>
          <p:cNvSpPr>
            <a:spLocks noChangeArrowheads="1"/>
          </p:cNvSpPr>
          <p:nvPr/>
        </p:nvSpPr>
        <p:spPr bwMode="auto">
          <a:xfrm>
            <a:off x="1364785" y="1527201"/>
            <a:ext cx="311168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808080">
                    <a:lumMod val="75000"/>
                  </a:srgbClr>
                </a:solidFill>
              </a:rPr>
              <a:t>Отсутствие </a:t>
            </a:r>
            <a:r>
              <a:rPr lang="ru-RU" sz="1600" b="1" dirty="0">
                <a:solidFill>
                  <a:srgbClr val="808080">
                    <a:lumMod val="75000"/>
                  </a:srgbClr>
                </a:solidFill>
              </a:rPr>
              <a:t>четкой законодательной базы в области </a:t>
            </a:r>
            <a:r>
              <a:rPr lang="en-US" sz="1600" b="1" dirty="0">
                <a:solidFill>
                  <a:srgbClr val="808080">
                    <a:lumMod val="75000"/>
                  </a:srgbClr>
                </a:solidFill>
              </a:rPr>
              <a:t>Waste Management </a:t>
            </a:r>
            <a:r>
              <a:rPr lang="ru-RU" sz="1600" b="1" dirty="0">
                <a:solidFill>
                  <a:srgbClr val="808080">
                    <a:lumMod val="75000"/>
                  </a:srgbClr>
                </a:solidFill>
              </a:rPr>
              <a:t> и </a:t>
            </a:r>
            <a:r>
              <a:rPr lang="en-US" sz="1600" b="1" dirty="0">
                <a:solidFill>
                  <a:srgbClr val="808080">
                    <a:lumMod val="75000"/>
                  </a:srgbClr>
                </a:solidFill>
              </a:rPr>
              <a:t>Recycling</a:t>
            </a:r>
            <a:endParaRPr lang="ru-RU" sz="1600" b="1" dirty="0">
              <a:solidFill>
                <a:srgbClr val="808080">
                  <a:lumMod val="75000"/>
                </a:srgbClr>
              </a:solidFill>
            </a:endParaRPr>
          </a:p>
          <a:p>
            <a:endParaRPr lang="ru-RU" sz="1600" b="1" dirty="0">
              <a:solidFill>
                <a:srgbClr val="808080">
                  <a:lumMod val="75000"/>
                </a:srgbClr>
              </a:solidFill>
            </a:endParaRPr>
          </a:p>
          <a:p>
            <a:r>
              <a:rPr lang="ru-RU" sz="1600" b="1" dirty="0" smtClean="0">
                <a:solidFill>
                  <a:srgbClr val="808080">
                    <a:lumMod val="75000"/>
                  </a:srgbClr>
                </a:solidFill>
              </a:rPr>
              <a:t>Отсутствие </a:t>
            </a:r>
            <a:r>
              <a:rPr lang="ru-RU" sz="1600" b="1" dirty="0">
                <a:solidFill>
                  <a:srgbClr val="808080">
                    <a:lumMod val="75000"/>
                  </a:srgbClr>
                </a:solidFill>
              </a:rPr>
              <a:t>технологий, позволяющих  эффективный  </a:t>
            </a:r>
            <a:r>
              <a:rPr lang="ru-RU" sz="1600" b="1" dirty="0" err="1">
                <a:solidFill>
                  <a:srgbClr val="808080">
                    <a:lumMod val="75000"/>
                  </a:srgbClr>
                </a:solidFill>
              </a:rPr>
              <a:t>рециклинг</a:t>
            </a:r>
            <a:r>
              <a:rPr lang="ru-RU" sz="1600" b="1" dirty="0">
                <a:solidFill>
                  <a:srgbClr val="808080">
                    <a:lumMod val="75000"/>
                  </a:srgbClr>
                </a:solidFill>
              </a:rPr>
              <a:t>  на мелких объемах мусора. </a:t>
            </a:r>
          </a:p>
          <a:p>
            <a:endParaRPr lang="ru-RU" sz="1600" b="1" dirty="0">
              <a:solidFill>
                <a:srgbClr val="808080">
                  <a:lumMod val="75000"/>
                </a:srgbClr>
              </a:solidFill>
            </a:endParaRPr>
          </a:p>
          <a:p>
            <a:r>
              <a:rPr lang="ru-RU" sz="1600" b="1" dirty="0" smtClean="0">
                <a:solidFill>
                  <a:srgbClr val="808080">
                    <a:lumMod val="75000"/>
                  </a:srgbClr>
                </a:solidFill>
              </a:rPr>
              <a:t>Ограниченный </a:t>
            </a:r>
            <a:r>
              <a:rPr lang="ru-RU" sz="1600" b="1" dirty="0">
                <a:solidFill>
                  <a:srgbClr val="808080">
                    <a:lumMod val="75000"/>
                  </a:srgbClr>
                </a:solidFill>
              </a:rPr>
              <a:t>срок жизни мусорных полигонов</a:t>
            </a:r>
          </a:p>
          <a:p>
            <a:pPr fontAlgn="t"/>
            <a:endParaRPr lang="ru-RU" sz="1600" dirty="0">
              <a:solidFill>
                <a:srgbClr val="808080">
                  <a:lumMod val="75000"/>
                </a:srgbClr>
              </a:solidFill>
            </a:endParaRPr>
          </a:p>
          <a:p>
            <a:pPr fontAlgn="t"/>
            <a:r>
              <a:rPr lang="ru-RU" sz="1600" b="1" dirty="0" smtClean="0">
                <a:solidFill>
                  <a:srgbClr val="808080">
                    <a:lumMod val="75000"/>
                  </a:srgbClr>
                </a:solidFill>
              </a:rPr>
              <a:t>«</a:t>
            </a:r>
            <a:r>
              <a:rPr lang="ru-RU" sz="1600" b="1" dirty="0">
                <a:solidFill>
                  <a:srgbClr val="808080">
                    <a:lumMod val="75000"/>
                  </a:srgbClr>
                </a:solidFill>
              </a:rPr>
              <a:t>Серые» схемы работы</a:t>
            </a:r>
          </a:p>
          <a:p>
            <a:pPr fontAlgn="t"/>
            <a:endParaRPr lang="ru-RU" sz="1600" dirty="0">
              <a:solidFill>
                <a:srgbClr val="808080">
                  <a:lumMod val="75000"/>
                </a:srgbClr>
              </a:solidFill>
            </a:endParaRPr>
          </a:p>
          <a:p>
            <a:pPr fontAlgn="t"/>
            <a:r>
              <a:rPr lang="ru-RU" sz="1600" b="1" dirty="0" smtClean="0">
                <a:solidFill>
                  <a:srgbClr val="808080">
                    <a:lumMod val="75000"/>
                  </a:srgbClr>
                </a:solidFill>
              </a:rPr>
              <a:t>Отсутствие </a:t>
            </a:r>
            <a:r>
              <a:rPr lang="ru-RU" sz="1600" b="1" dirty="0">
                <a:solidFill>
                  <a:srgbClr val="808080">
                    <a:lumMod val="75000"/>
                  </a:srgbClr>
                </a:solidFill>
              </a:rPr>
              <a:t>инвестиций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71452" y="3172751"/>
            <a:ext cx="233111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808080">
                    <a:lumMod val="75000"/>
                  </a:srgbClr>
                </a:solidFill>
                <a:latin typeface="Segoe UI" charset="0"/>
                <a:ea typeface="ヒラギノ角ゴ ProN W3" charset="0"/>
                <a:sym typeface="Segoe UI" charset="0"/>
              </a:rPr>
              <a:t>Только  10 %</a:t>
            </a:r>
          </a:p>
          <a:p>
            <a:endParaRPr lang="ru-RU" sz="800" dirty="0" smtClean="0">
              <a:solidFill>
                <a:srgbClr val="808080">
                  <a:lumMod val="75000"/>
                </a:srgbClr>
              </a:solidFill>
              <a:latin typeface="Segoe UI" charset="0"/>
              <a:ea typeface="ヒラギノ角ゴ ProN W3" charset="0"/>
              <a:sym typeface="Segoe UI" charset="0"/>
            </a:endParaRPr>
          </a:p>
          <a:p>
            <a:endParaRPr lang="ru-RU" sz="800" dirty="0">
              <a:solidFill>
                <a:srgbClr val="808080">
                  <a:lumMod val="75000"/>
                </a:srgbClr>
              </a:solidFill>
              <a:latin typeface="Segoe UI" charset="0"/>
              <a:ea typeface="ヒラギノ角ゴ ProN W3" charset="0"/>
              <a:sym typeface="Segoe UI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808080">
                    <a:lumMod val="75000"/>
                  </a:srgbClr>
                </a:solidFill>
              </a:rPr>
              <a:t>Основной поток  идет - на экспорт (Украина, Китай) </a:t>
            </a:r>
          </a:p>
          <a:p>
            <a:endParaRPr lang="ru-RU" sz="1400" b="1" dirty="0">
              <a:solidFill>
                <a:srgbClr val="808080">
                  <a:lumMod val="75000"/>
                </a:srgb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808080">
                    <a:lumMod val="75000"/>
                  </a:srgbClr>
                </a:solidFill>
              </a:rPr>
              <a:t>Переработка в России только - металл, пластик, бумага. </a:t>
            </a:r>
          </a:p>
        </p:txBody>
      </p:sp>
      <p:sp>
        <p:nvSpPr>
          <p:cNvPr id="28" name="Стрелка вправо 27"/>
          <p:cNvSpPr/>
          <p:nvPr/>
        </p:nvSpPr>
        <p:spPr bwMode="auto">
          <a:xfrm>
            <a:off x="4776714" y="3157790"/>
            <a:ext cx="1050881" cy="2002164"/>
          </a:xfrm>
          <a:prstGeom prst="rightArrow">
            <a:avLst>
              <a:gd name="adj1" fmla="val 46434"/>
              <a:gd name="adj2" fmla="val 54645"/>
            </a:avLst>
          </a:prstGeom>
          <a:solidFill>
            <a:srgbClr val="80BB3D"/>
          </a:solidFill>
          <a:ln w="25400" cap="flat" cmpd="sng" algn="ctr">
            <a:solidFill>
              <a:srgbClr val="80BB3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z="3600" smtClean="0">
              <a:solidFill>
                <a:prstClr val="black"/>
              </a:solidFill>
              <a:latin typeface="Segoe UI" charset="0"/>
              <a:ea typeface="ヒラギノ角ゴ ProN W3" charset="0"/>
              <a:sym typeface="Segoe UI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6" t="12573" r="15699" b="12573"/>
          <a:stretch/>
        </p:blipFill>
        <p:spPr>
          <a:xfrm>
            <a:off x="6460600" y="1214651"/>
            <a:ext cx="1586093" cy="176056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1843" y="5173602"/>
            <a:ext cx="347405" cy="34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1842" y="4667624"/>
            <a:ext cx="347405" cy="34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1843" y="3998817"/>
            <a:ext cx="347405" cy="34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1841" y="2774214"/>
            <a:ext cx="347405" cy="34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1840" y="1527290"/>
            <a:ext cx="347405" cy="34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2417252"/>
      </p:ext>
    </p:extLst>
  </p:cSld>
  <p:clrMapOvr>
    <a:masterClrMapping/>
  </p:clrMapOvr>
</p:sld>
</file>

<file path=ppt/theme/theme1.xml><?xml version="1.0" encoding="utf-8"?>
<a:theme xmlns:a="http://schemas.openxmlformats.org/drawingml/2006/main" name="фПереход бизнеса на эбп А.В.Якимчук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фПереход бизнеса на эбп А.В.Якимчук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фПереход бизнеса на эбп А.В.Якимчук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фПереход бизнеса на эбп А.В.Якимчук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фПереход бизнеса на эбп А.В.Якимчук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фПереход бизнеса на эбп А.В.Якимчук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фПереход бизнеса на эбп А.В.Якимчук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2360</TotalTime>
  <Words>1585</Words>
  <Application>Microsoft Office PowerPoint</Application>
  <PresentationFormat>Экран (4:3)</PresentationFormat>
  <Paragraphs>207</Paragraphs>
  <Slides>15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36" baseType="lpstr">
      <vt:lpstr>Arial Unicode MS</vt:lpstr>
      <vt:lpstr>Arial</vt:lpstr>
      <vt:lpstr>Arial Black</vt:lpstr>
      <vt:lpstr>Calibri</vt:lpstr>
      <vt:lpstr>Calibri Light</vt:lpstr>
      <vt:lpstr>Calisto MT</vt:lpstr>
      <vt:lpstr>Impact</vt:lpstr>
      <vt:lpstr>Segoe UI</vt:lpstr>
      <vt:lpstr>Segoe UI Semibold</vt:lpstr>
      <vt:lpstr>Verdana</vt:lpstr>
      <vt:lpstr>Wingdings</vt:lpstr>
      <vt:lpstr>Zapf Dingbats</vt:lpstr>
      <vt:lpstr>ヒラギノ角ゴ ProN W3</vt:lpstr>
      <vt:lpstr>фПереход бизнеса на эбп А.В.Якимчук</vt:lpstr>
      <vt:lpstr>1_фПереход бизнеса на эбп А.В.Якимчук</vt:lpstr>
      <vt:lpstr>2_фПереход бизнеса на эбп А.В.Якимчук</vt:lpstr>
      <vt:lpstr>3_фПереход бизнеса на эбп А.В.Якимчук</vt:lpstr>
      <vt:lpstr>4_фПереход бизнеса на эбп А.В.Якимчук</vt:lpstr>
      <vt:lpstr>5_фПереход бизнеса на эбп А.В.Якимчук</vt:lpstr>
      <vt:lpstr>6_фПереход бизнеса на эбп А.В.Якимчук</vt:lpstr>
      <vt:lpstr>Microsoft Excel Chart</vt:lpstr>
      <vt:lpstr>  </vt:lpstr>
      <vt:lpstr>ГРУППА КОМПАНИЙ ЭКО-СИСТЕМА</vt:lpstr>
      <vt:lpstr>Презентация PowerPoint</vt:lpstr>
      <vt:lpstr>ПЕРСПЕКТИВЫ  2020 ПОСТУПАТЕЛЬНОЕ РАЗВИТИЕ</vt:lpstr>
      <vt:lpstr>МУСОРНАЯ РЕВОЛЮЦИЯ</vt:lpstr>
      <vt:lpstr>УПРАВЛЕНИЕ ОТХОДАМИ - РЕЦИКЛИНГ</vt:lpstr>
      <vt:lpstr>Презентация PowerPoint</vt:lpstr>
      <vt:lpstr>ПУТИ РАЗВИТИЯ</vt:lpstr>
      <vt:lpstr>ПРИЧИНЫ ОТСТАВАНИЯ РЕЦИКЛИНГА</vt:lpstr>
      <vt:lpstr>Презентация PowerPoint</vt:lpstr>
      <vt:lpstr>НПА МИНПРИРОДЫ РФ</vt:lpstr>
      <vt:lpstr>НПА МИНСТРОЯ РФ</vt:lpstr>
      <vt:lpstr>ЛИЦЕНЦИРОВАНИЕ</vt:lpstr>
      <vt:lpstr>Презентация PowerPoint</vt:lpstr>
      <vt:lpstr>КОНТАКТЫ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andrey</dc:creator>
  <cp:lastModifiedBy>Артур Щеглов</cp:lastModifiedBy>
  <cp:revision>89</cp:revision>
  <cp:lastPrinted>2015-10-06T11:39:25Z</cp:lastPrinted>
  <dcterms:created xsi:type="dcterms:W3CDTF">2015-05-25T09:20:29Z</dcterms:created>
  <dcterms:modified xsi:type="dcterms:W3CDTF">2015-10-26T19:45:31Z</dcterms:modified>
</cp:coreProperties>
</file>