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2" r:id="rId3"/>
    <p:sldId id="281" r:id="rId4"/>
    <p:sldId id="268" r:id="rId5"/>
    <p:sldId id="269" r:id="rId6"/>
    <p:sldId id="278" r:id="rId7"/>
    <p:sldId id="280" r:id="rId8"/>
    <p:sldId id="279" r:id="rId9"/>
    <p:sldId id="292" r:id="rId10"/>
    <p:sldId id="297" r:id="rId11"/>
    <p:sldId id="294" r:id="rId12"/>
    <p:sldId id="295" r:id="rId13"/>
    <p:sldId id="296" r:id="rId14"/>
    <p:sldId id="29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19016-4BC4-42A0-8CC3-AF69BCF19AAE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4FFA-4608-43F7-876B-430A806D7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7949-E0CB-4EF0-ACAE-B9729E841DA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2071C-14A6-43AD-9042-E0A2EFAAC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buNone/>
            </a:pPr>
            <a:endParaRPr lang="ru-RU" altLang="ru-RU" sz="1200" i="1" kern="1200" baseline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BDB88-56B2-4106-9DDA-43A61EDDBE69}" type="slidenum">
              <a:rPr lang="ru-RU">
                <a:latin typeface="Arial" charset="0"/>
                <a:cs typeface="Arial" charset="0"/>
              </a:rPr>
              <a:pPr/>
              <a:t>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2071C-14A6-43AD-9042-E0A2EFAAC93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591E-7812-48D6-9848-D52CD08385D4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D252-AFE1-4723-970C-299B62C605C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64BA-4F72-4DEB-B930-4E85DE5573F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98463"/>
            <a:ext cx="9166226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468313" y="2055813"/>
            <a:ext cx="8229600" cy="94615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b="1" dirty="0" smtClean="0">
              <a:solidFill>
                <a:srgbClr val="AB1A31"/>
              </a:solidFill>
              <a:latin typeface="Arial"/>
              <a:cs typeface="Arial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5214938"/>
            <a:ext cx="9151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73063"/>
            <a:ext cx="9167813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FC73-952F-4C9F-94A6-0B46C332ED5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DBDF-39E7-4C34-AB65-E7974C99C8A8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08E-BCD9-48FB-A455-4CFEE0A8FA8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9879-9D3B-4F04-9B1B-D2D133139A02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83C5-3DEB-4EAC-BBE2-008A2AF070B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7FC-D487-4041-8CC6-1688C7F44B57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F040-D93A-4154-A8FE-76539502390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8110-0A1C-49AB-9AE4-A08805BC34C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1CBC-B3C4-47DC-BC8A-F2282A3BB1D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b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ulgakova_IA@MMBANK.R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755576" y="2204864"/>
            <a:ext cx="73707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C10024"/>
                </a:solidFill>
                <a:latin typeface="Arial" charset="0"/>
              </a:rPr>
              <a:t>Проблемы финансирования </a:t>
            </a:r>
            <a:endParaRPr lang="en-US" sz="2200" b="1" dirty="0" smtClean="0">
              <a:solidFill>
                <a:srgbClr val="C10024"/>
              </a:solidFill>
              <a:latin typeface="Arial" charset="0"/>
            </a:endParaRPr>
          </a:p>
          <a:p>
            <a:r>
              <a:rPr lang="ru-RU" sz="2200" b="1" dirty="0" smtClean="0">
                <a:solidFill>
                  <a:srgbClr val="C10024"/>
                </a:solidFill>
                <a:latin typeface="Arial" charset="0"/>
              </a:rPr>
              <a:t>энергосервисных контрактов.</a:t>
            </a:r>
          </a:p>
          <a:p>
            <a:r>
              <a:rPr lang="ru-RU" sz="2200" b="1" dirty="0" smtClean="0">
                <a:solidFill>
                  <a:srgbClr val="C10024"/>
                </a:solidFill>
                <a:latin typeface="Arial" charset="0"/>
              </a:rPr>
              <a:t>Пути решения.</a:t>
            </a:r>
          </a:p>
        </p:txBody>
      </p:sp>
      <p:pic>
        <p:nvPicPr>
          <p:cNvPr id="3" name="Picture 2" descr="Группа ВТБ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5628" y="5373216"/>
            <a:ext cx="728860" cy="720080"/>
          </a:xfrm>
          <a:prstGeom prst="rect">
            <a:avLst/>
          </a:prstGeom>
          <a:noFill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5576" y="4038163"/>
            <a:ext cx="7370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charset="0"/>
              </a:rPr>
              <a:t>П.В. Братухин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" charset="0"/>
              </a:rPr>
              <a:t>Заместитель руководителя </a:t>
            </a: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Дирекции по работе с муниципальными проектами</a:t>
            </a:r>
          </a:p>
          <a:p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ОАО «Банк Москвы»</a:t>
            </a:r>
          </a:p>
          <a:p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998538" y="677863"/>
            <a:ext cx="77414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C10024"/>
                </a:solidFill>
                <a:latin typeface="Arial" charset="0"/>
              </a:rPr>
              <a:t>Судебная практика по </a:t>
            </a:r>
            <a:r>
              <a:rPr lang="ru-RU" sz="1900" b="1" dirty="0" err="1" smtClean="0">
                <a:solidFill>
                  <a:srgbClr val="C10024"/>
                </a:solidFill>
                <a:latin typeface="Arial" charset="0"/>
              </a:rPr>
              <a:t>энергосервисным</a:t>
            </a:r>
            <a:r>
              <a:rPr lang="ru-RU" sz="1900" b="1" dirty="0" smtClean="0">
                <a:solidFill>
                  <a:srgbClr val="C10024"/>
                </a:solidFill>
                <a:latin typeface="Arial" charset="0"/>
              </a:rPr>
              <a:t> контрактам. Основные </a:t>
            </a:r>
            <a:r>
              <a:rPr lang="ru-RU" sz="1900" b="1" dirty="0" smtClean="0">
                <a:solidFill>
                  <a:srgbClr val="C10024"/>
                </a:solidFill>
                <a:latin typeface="Arial" charset="0"/>
              </a:rPr>
              <a:t>вопросы.</a:t>
            </a:r>
            <a:endParaRPr lang="ru-RU" sz="1900" b="1" dirty="0">
              <a:solidFill>
                <a:srgbClr val="C10024"/>
              </a:solidFill>
              <a:latin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67544" y="1556792"/>
            <a:ext cx="8208912" cy="576064"/>
          </a:xfrm>
          <a:prstGeom prst="rect">
            <a:avLst/>
          </a:prstGeom>
          <a:solidFill>
            <a:srgbClr val="A7193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ctr" defTabSz="8874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 числа наиболее часто возникающих исков в суде можно особенно выделить следующие: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2924944"/>
            <a:ext cx="8208912" cy="504056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  <a:prstDash val="sysDash"/>
          </a:ln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Неуплата или задержка Заказчиком средств полагаемых Исполнителю по контракту</a:t>
            </a:r>
            <a:endParaRPr lang="ru-RU" sz="12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3567206"/>
            <a:ext cx="8208912" cy="50986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  <a:prstDash val="sysDash"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Оспаривание процедуры отбора </a:t>
            </a:r>
            <a:r>
              <a:rPr lang="ru-RU" sz="1200" b="1" kern="0" dirty="0" err="1" smtClean="0">
                <a:latin typeface="Arial" pitchFamily="34" charset="0"/>
                <a:cs typeface="Arial" pitchFamily="34" charset="0"/>
              </a:rPr>
              <a:t>энергосервисной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 компании по 44-ФЗ или 223-ФЗ</a:t>
            </a:r>
            <a:endParaRPr lang="ru-RU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4149080"/>
            <a:ext cx="8208912" cy="53193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  <a:prstDash val="sysDash"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200" b="1" kern="0" dirty="0" err="1" smtClean="0">
                <a:latin typeface="Arial" pitchFamily="34" charset="0"/>
                <a:cs typeface="Arial" pitchFamily="34" charset="0"/>
              </a:rPr>
              <a:t>Недостижение</a:t>
            </a: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 плановых значений экономии Исполнителем после проведения </a:t>
            </a:r>
          </a:p>
          <a:p>
            <a:pPr algn="ctr"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энергосберегающих мероприятий</a:t>
            </a:r>
            <a:endParaRPr lang="ru-RU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39554" y="2974220"/>
            <a:ext cx="393405" cy="38277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C10024"/>
                </a:solidFill>
                <a:latin typeface="Calibri"/>
              </a:rPr>
              <a:t>2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39554" y="3617151"/>
            <a:ext cx="393405" cy="38277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>
                <a:solidFill>
                  <a:srgbClr val="C10024"/>
                </a:solidFill>
                <a:latin typeface="Calibri"/>
              </a:rPr>
              <a:t>3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39554" y="4221088"/>
            <a:ext cx="393405" cy="38277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C10024"/>
                </a:solidFill>
                <a:latin typeface="Calibri"/>
              </a:rPr>
              <a:t>4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226929"/>
            <a:ext cx="8208912" cy="553998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  <a:prstDash val="sysDash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Понуждение исполнителя к выполнению норм освещения </a:t>
            </a:r>
          </a:p>
          <a:p>
            <a:pPr lvl="0" algn="ctr">
              <a:defRPr/>
            </a:pPr>
            <a:endParaRPr lang="ru-RU" sz="1200" b="1" kern="0" dirty="0">
              <a:solidFill>
                <a:srgbClr val="A719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554" y="2326148"/>
            <a:ext cx="393405" cy="38277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>
                <a:solidFill>
                  <a:srgbClr val="C10024"/>
                </a:solidFill>
                <a:latin typeface="Calibri"/>
              </a:rPr>
              <a:t>1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769276"/>
            <a:ext cx="8208912" cy="53193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  <a:prstDash val="sysDash"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Оспаривание формулы расчета экономии Заказчиком</a:t>
            </a:r>
            <a:endParaRPr lang="ru-RU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1560" y="4869160"/>
            <a:ext cx="393405" cy="38277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>
                <a:solidFill>
                  <a:srgbClr val="C10024"/>
                </a:solidFill>
                <a:latin typeface="Calibri"/>
              </a:rPr>
              <a:t>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445224"/>
            <a:ext cx="8208912" cy="531932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  <a:prstDash val="sysDash"/>
          </a:ln>
        </p:spPr>
        <p:txBody>
          <a:bodyPr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ru-RU" sz="1200" b="1" kern="0" dirty="0" smtClean="0">
                <a:latin typeface="Arial" pitchFamily="34" charset="0"/>
                <a:cs typeface="Arial" pitchFamily="34" charset="0"/>
              </a:rPr>
              <a:t>Просрочка выполнения энергосберегающих мероприятий Исполнителем</a:t>
            </a:r>
            <a:endParaRPr lang="ru-RU" sz="1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560" y="5494500"/>
            <a:ext cx="393405" cy="38277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>
                <a:solidFill>
                  <a:srgbClr val="C10024"/>
                </a:solidFill>
                <a:latin typeface="Calibri"/>
              </a:rPr>
              <a:t>6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412" y="501507"/>
            <a:ext cx="8891587" cy="677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ru-RU" sz="1900" b="1" dirty="0" smtClean="0">
                <a:solidFill>
                  <a:srgbClr val="C10024"/>
                </a:solidFill>
                <a:latin typeface="Arial" charset="0"/>
                <a:ea typeface="+mn-ea"/>
                <a:cs typeface="+mn-cs"/>
              </a:rPr>
              <a:t>Требования, предъявляемые Банком Москвы к Энергосервисному контракту и участникам проекта (1)</a:t>
            </a:r>
            <a:endParaRPr lang="ru-RU" sz="1900" b="1" dirty="0">
              <a:solidFill>
                <a:srgbClr val="C1002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84150" y="1843088"/>
            <a:ext cx="83756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400">
              <a:latin typeface="+mn-lt"/>
              <a:cs typeface="Arial" pitchFamily="34" charset="0"/>
            </a:endParaRPr>
          </a:p>
          <a:p>
            <a:pPr marL="800100" lvl="1" indent="-342900"/>
            <a:endParaRPr lang="ru-RU" sz="1600">
              <a:latin typeface="+mn-lt"/>
              <a:cs typeface="Arial" pitchFamily="34" charset="0"/>
            </a:endParaRPr>
          </a:p>
          <a:p>
            <a:pPr marL="800100" lvl="1" indent="-342900"/>
            <a:r>
              <a:rPr lang="ru-RU" sz="1300">
                <a:latin typeface="+mn-lt"/>
                <a:cs typeface="Arial" pitchFamily="34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0" y="1527756"/>
            <a:ext cx="8443036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Энергосервисная компания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255961"/>
            <a:ext cx="9036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Членство в профильных СРО.</a:t>
            </a:r>
          </a:p>
          <a:p>
            <a:r>
              <a:rPr lang="ru-RU" dirty="0" smtClean="0"/>
              <a:t>- Предоставление надежных гарантий на погашение кредита (</a:t>
            </a:r>
            <a:r>
              <a:rPr lang="ru-RU" b="1" u="sng" dirty="0" smtClean="0"/>
              <a:t>муниципальная гарантия</a:t>
            </a:r>
            <a:r>
              <a:rPr lang="ru-RU" dirty="0" smtClean="0"/>
              <a:t>, приемлемое поручительство, приемлемый залог).</a:t>
            </a:r>
          </a:p>
          <a:p>
            <a:r>
              <a:rPr lang="ru-RU" dirty="0" smtClean="0"/>
              <a:t>- Опыт выполнения работ по разработке и реализации контрактов по энергосбережению.</a:t>
            </a:r>
          </a:p>
          <a:p>
            <a:r>
              <a:rPr lang="ru-RU" dirty="0" smtClean="0"/>
              <a:t>- Стабильное и прогнозируемое финансово-экономическое положение.</a:t>
            </a:r>
          </a:p>
          <a:p>
            <a:r>
              <a:rPr lang="ru-RU" dirty="0" smtClean="0"/>
              <a:t>- Положительная история по взаимодействию с банками.</a:t>
            </a:r>
          </a:p>
          <a:p>
            <a:r>
              <a:rPr lang="ru-RU" dirty="0" smtClean="0"/>
              <a:t>- Наличие профессиональной квалифицированной команды специалистов.</a:t>
            </a:r>
          </a:p>
          <a:p>
            <a:r>
              <a:rPr lang="ru-RU" dirty="0" smtClean="0"/>
              <a:t>- Партнеры энергосервисной компании (поставщики оборудования, подрядчики).</a:t>
            </a:r>
          </a:p>
          <a:p>
            <a:r>
              <a:rPr lang="ru-RU" dirty="0" smtClean="0"/>
              <a:t>- Наличие офиса, базы, складских помещений.</a:t>
            </a:r>
          </a:p>
          <a:p>
            <a:r>
              <a:rPr lang="ru-RU" dirty="0" smtClean="0"/>
              <a:t>- Выстроенная организационная структура.</a:t>
            </a:r>
          </a:p>
          <a:p>
            <a:r>
              <a:rPr lang="ru-RU" dirty="0" smtClean="0"/>
              <a:t>- Наличие пакета документов регламентирующих деятельность ЭСКО.</a:t>
            </a:r>
          </a:p>
          <a:p>
            <a:r>
              <a:rPr lang="ru-RU" dirty="0" smtClean="0"/>
              <a:t>- Наличие детализированного </a:t>
            </a:r>
            <a:r>
              <a:rPr lang="ru-RU" b="1" u="sng" dirty="0" smtClean="0"/>
              <a:t>Бизнес-плана</a:t>
            </a:r>
            <a:r>
              <a:rPr lang="ru-RU" b="1" dirty="0" smtClean="0"/>
              <a:t> </a:t>
            </a:r>
            <a:r>
              <a:rPr lang="ru-RU" dirty="0" smtClean="0"/>
              <a:t>реализации проекта.</a:t>
            </a:r>
          </a:p>
          <a:p>
            <a:endParaRPr lang="ru-RU" dirty="0"/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412" y="501507"/>
            <a:ext cx="8891587" cy="677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ru-RU" sz="1900" b="1" dirty="0" smtClean="0">
                <a:solidFill>
                  <a:srgbClr val="C10024"/>
                </a:solidFill>
                <a:latin typeface="Arial" charset="0"/>
              </a:rPr>
              <a:t>Требования, предъявляемые Банком Москвы к </a:t>
            </a:r>
            <a:r>
              <a:rPr lang="ru-RU" sz="1900" b="1" dirty="0" err="1" smtClean="0">
                <a:solidFill>
                  <a:srgbClr val="C10024"/>
                </a:solidFill>
                <a:latin typeface="Arial" charset="0"/>
              </a:rPr>
              <a:t>Энергосервисному</a:t>
            </a:r>
            <a:r>
              <a:rPr lang="ru-RU" sz="1900" b="1" dirty="0" smtClean="0">
                <a:solidFill>
                  <a:srgbClr val="C10024"/>
                </a:solidFill>
                <a:latin typeface="Arial" charset="0"/>
              </a:rPr>
              <a:t> контракту и участникам проекта (2)</a:t>
            </a:r>
            <a:endParaRPr lang="ru-RU" sz="1900" b="1" dirty="0">
              <a:solidFill>
                <a:srgbClr val="C1002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84150" y="1843088"/>
            <a:ext cx="83756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400">
              <a:latin typeface="+mn-lt"/>
              <a:cs typeface="Arial" pitchFamily="34" charset="0"/>
            </a:endParaRPr>
          </a:p>
          <a:p>
            <a:pPr marL="800100" lvl="1" indent="-342900"/>
            <a:endParaRPr lang="ru-RU" sz="1600">
              <a:latin typeface="+mn-lt"/>
              <a:cs typeface="Arial" pitchFamily="34" charset="0"/>
            </a:endParaRPr>
          </a:p>
          <a:p>
            <a:pPr marL="800100" lvl="1" indent="-342900"/>
            <a:r>
              <a:rPr lang="ru-RU" sz="1300">
                <a:latin typeface="+mn-lt"/>
                <a:cs typeface="Arial" pitchFamily="34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0" y="1586381"/>
            <a:ext cx="8443036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Заказчик (Клиент)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488828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Стабильное и прогнозируемое финансово-экономическое положение (платежная    дисциплина, дебиторская и кредиторская задолженность).</a:t>
            </a:r>
          </a:p>
          <a:p>
            <a:r>
              <a:rPr lang="ru-RU" dirty="0" smtClean="0"/>
              <a:t>- Наличие установленных долгосрочных тарифов*.</a:t>
            </a:r>
          </a:p>
          <a:p>
            <a:pPr marL="180975" indent="-180975"/>
            <a:r>
              <a:rPr lang="ru-RU" dirty="0" smtClean="0"/>
              <a:t>- Выполнение силами Заказчика беззатратных и малозатратных энергосберегающих мероприятий.</a:t>
            </a:r>
          </a:p>
          <a:p>
            <a:r>
              <a:rPr lang="ru-RU" dirty="0" smtClean="0"/>
              <a:t>- Положительная история по взаимодействию с банками.</a:t>
            </a:r>
          </a:p>
          <a:p>
            <a:r>
              <a:rPr lang="ru-RU" dirty="0" smtClean="0"/>
              <a:t>- Отсутствие судебных дел с потребителями услуг (напр.: с жителями для УК/ТСЖ).</a:t>
            </a:r>
          </a:p>
          <a:p>
            <a:pPr marL="180975" indent="-180975"/>
            <a:r>
              <a:rPr lang="ru-RU" dirty="0" smtClean="0"/>
              <a:t>- Наличие пакета документов регламентирующих деятельность Клиента (юридического лица).</a:t>
            </a: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2292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если применимо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412" y="501507"/>
            <a:ext cx="8891587" cy="677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ru-RU" sz="1900" b="1" dirty="0" smtClean="0">
                <a:solidFill>
                  <a:srgbClr val="C10024"/>
                </a:solidFill>
                <a:latin typeface="Arial" charset="0"/>
              </a:rPr>
              <a:t>Требования, предъявляемые Банком Москвы к Энергосервисному контракту и участникам проекта (3)</a:t>
            </a:r>
            <a:endParaRPr lang="ru-RU" sz="1900" b="1" dirty="0">
              <a:solidFill>
                <a:srgbClr val="C10024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184150" y="1843088"/>
            <a:ext cx="83756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1400">
              <a:latin typeface="+mn-lt"/>
              <a:cs typeface="Arial" pitchFamily="34" charset="0"/>
            </a:endParaRPr>
          </a:p>
          <a:p>
            <a:pPr marL="800100" lvl="1" indent="-342900"/>
            <a:endParaRPr lang="ru-RU" sz="1600">
              <a:latin typeface="+mn-lt"/>
              <a:cs typeface="Arial" pitchFamily="34" charset="0"/>
            </a:endParaRPr>
          </a:p>
          <a:p>
            <a:pPr marL="800100" lvl="1" indent="-342900"/>
            <a:r>
              <a:rPr lang="ru-RU" sz="1300">
                <a:latin typeface="+mn-lt"/>
                <a:cs typeface="Arial" pitchFamily="34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20" y="1446433"/>
            <a:ext cx="8443036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Критерии оценки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132856"/>
            <a:ext cx="9036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Снижение затрат на энергоресурсы после выполнения проекта сопоставимо с затратами энергосервисной компании на реализацию проекта.</a:t>
            </a:r>
          </a:p>
          <a:p>
            <a:r>
              <a:rPr lang="ru-RU" sz="1600" dirty="0" smtClean="0"/>
              <a:t>- Комплексный подход при разработке проекта (минимизация рисков негативного влияния на работу нового оборудования старых схем и режимов работы оборудования не включенного в состав работ по проекту).</a:t>
            </a:r>
          </a:p>
          <a:p>
            <a:r>
              <a:rPr lang="ru-RU" sz="1600" dirty="0" smtClean="0"/>
              <a:t>- Четко определены критерии оценки эффективности проекта и алгоритмы расчета экономии энергоресурсов.</a:t>
            </a:r>
          </a:p>
          <a:p>
            <a:r>
              <a:rPr lang="ru-RU" sz="1600" dirty="0" smtClean="0"/>
              <a:t>- Предусмотрено обучение персонала Заказчика.</a:t>
            </a:r>
          </a:p>
          <a:p>
            <a:r>
              <a:rPr lang="ru-RU" sz="1600" dirty="0" smtClean="0"/>
              <a:t>- Предусмотрен контроль за работоспособностью и эксплуатацией оборудования после реализации проекта (срок оговаривается в Контракте).</a:t>
            </a:r>
          </a:p>
          <a:p>
            <a:r>
              <a:rPr lang="ru-RU" sz="1600" dirty="0" smtClean="0"/>
              <a:t>- Разработан план-график реализации проекта.</a:t>
            </a:r>
          </a:p>
          <a:p>
            <a:r>
              <a:rPr lang="ru-RU" sz="1600" dirty="0" smtClean="0"/>
              <a:t>- Разработан и утвержден сторонами график финансирования проекта и возврата кредита.</a:t>
            </a:r>
          </a:p>
          <a:p>
            <a:r>
              <a:rPr lang="ru-RU" sz="1600" dirty="0" smtClean="0"/>
              <a:t>-  Определен порядок постановки на баланс оборудования, установленного в рамках реализации энергосервисного контракта.</a:t>
            </a:r>
          </a:p>
          <a:p>
            <a:r>
              <a:rPr lang="ru-RU" sz="1600" dirty="0" smtClean="0"/>
              <a:t>- Определен порядок взаимодействия с ресурсоснабжающей организацией. </a:t>
            </a:r>
          </a:p>
          <a:p>
            <a:endParaRPr lang="ru-RU" sz="1600" dirty="0"/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008063" y="1580438"/>
            <a:ext cx="72977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>
                <a:solidFill>
                  <a:srgbClr val="A71930"/>
                </a:solidFill>
                <a:latin typeface="Arial" charset="0"/>
              </a:rPr>
              <a:t>Благодарим за внимание!</a:t>
            </a:r>
          </a:p>
          <a:p>
            <a:pPr algn="ctr"/>
            <a:endParaRPr lang="ru-RU" sz="19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34" y="2451846"/>
            <a:ext cx="77483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A71930"/>
                </a:solidFill>
                <a:latin typeface="Arial" pitchFamily="34" charset="0"/>
              </a:rPr>
              <a:t>ОАО «БАНК МОСКВЫ»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Дирекция по работе с муниципальными проектами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Заместитель руководителя дирекции – Братухин Павел Владимирович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Телефон: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(495) 925-8000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добавочный 31372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email: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Bratuhin_PV@MMBANK.RU</a:t>
            </a: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20973" y="724634"/>
            <a:ext cx="752343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10024"/>
                </a:solidFill>
                <a:latin typeface="Arial" charset="0"/>
              </a:rPr>
              <a:t>Предпосылки применения энергосервисных контрактов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10" descr="http://www.upn.ru/images/%D0%91%D0%B0%D0%BD%D0%BA%20%D0%9C%D0%BE%D1%81%D0%BA%D0%B2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040242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355"/>
          <p:cNvSpPr/>
          <p:nvPr/>
        </p:nvSpPr>
        <p:spPr>
          <a:xfrm>
            <a:off x="395536" y="1628800"/>
            <a:ext cx="8208912" cy="417646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19050" algn="just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F3F3F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Низкая доля энергоэффективных технологий и объектов в стране</a:t>
            </a:r>
          </a:p>
          <a:p>
            <a:pPr marL="342900" lvl="0" indent="19050" algn="just">
              <a:spcBef>
                <a:spcPts val="16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F3F3F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Потенциально высокая тиражируемость проектов для объектов коммунального комплекса, жилищной и бюджетной сферы, промышленности и малой энергетики</a:t>
            </a:r>
          </a:p>
          <a:p>
            <a:pPr marL="342900" lvl="0" indent="19050" algn="just">
              <a:spcBef>
                <a:spcPts val="16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F3F3F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Наличие сформированной нормативно-правовой базы, регулирующей рынок  энергосервисных услуг</a:t>
            </a:r>
          </a:p>
          <a:p>
            <a:pPr marL="342900" lvl="0" indent="19050" algn="just">
              <a:spcBef>
                <a:spcPts val="160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F3F3F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Наличие достаточно разветвленных форм государственной поддержки и стимулирования проектов, направленных на повышение энергоэффективности </a:t>
            </a:r>
            <a:endParaRPr lang="ru-RU" sz="1600" dirty="0">
              <a:solidFill>
                <a:srgbClr val="3F3F3F"/>
              </a:solidFill>
              <a:latin typeface="Arial" pitchFamily="34" charset="0"/>
              <a:ea typeface="Tahoma"/>
              <a:cs typeface="Arial" pitchFamily="34" charset="0"/>
              <a:sym typeface="Tahoma"/>
            </a:endParaRPr>
          </a:p>
        </p:txBody>
      </p:sp>
      <p:sp>
        <p:nvSpPr>
          <p:cNvPr id="5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8965" y="416858"/>
            <a:ext cx="7523435" cy="70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lvl="0" eaLnBrk="0" hangingPunct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10024"/>
                </a:solidFill>
                <a:latin typeface="Arial" charset="0"/>
              </a:rPr>
              <a:t>Проблемы финансирования энергосервисных контрактов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1002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10" descr="http://www.upn.ru/images/%D0%91%D0%B0%D0%BD%D0%BA%20%D0%9C%D0%BE%D1%81%D0%BA%D0%B2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040242" cy="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412776"/>
            <a:ext cx="8208912" cy="324036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just">
              <a:buClr>
                <a:srgbClr val="3F3F3F"/>
              </a:buClr>
              <a:buSzPct val="25000"/>
            </a:pPr>
            <a:r>
              <a:rPr lang="ru-RU" sz="1600" b="1" dirty="0" smtClean="0">
                <a:solidFill>
                  <a:srgbClr val="3F3F3F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Отсутствие надежных заемщиков среди предприятий ЖКХ и энергосервисных компаний для которых характерны: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Недостаток оборотных средств.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Нестабильное финансово-экономическое положение (платежная    дисциплина, дебиторская и кредиторская задолженность предприятий ЖКХ).</a:t>
            </a:r>
          </a:p>
          <a:p>
            <a:pPr lvl="0" indent="-342900" algn="just">
              <a:buClr>
                <a:srgbClr val="3F3F3F"/>
              </a:buClr>
              <a:buSzPct val="25000"/>
            </a:pPr>
            <a:endParaRPr lang="ru-RU" sz="1000" b="1" dirty="0" smtClean="0">
              <a:solidFill>
                <a:srgbClr val="3F3F3F"/>
              </a:solidFill>
              <a:latin typeface="Arial" pitchFamily="34" charset="0"/>
              <a:ea typeface="Tahoma"/>
              <a:cs typeface="Arial" pitchFamily="34" charset="0"/>
              <a:sym typeface="Tahoma"/>
            </a:endParaRPr>
          </a:p>
          <a:p>
            <a:pPr lvl="0" indent="-342900" algn="just">
              <a:buClr>
                <a:srgbClr val="3F3F3F"/>
              </a:buClr>
              <a:buSzPct val="25000"/>
            </a:pPr>
            <a:r>
              <a:rPr lang="ru-RU" sz="1600" b="1" dirty="0" smtClean="0">
                <a:solidFill>
                  <a:srgbClr val="3F3F3F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Отсутствие достаточного уровня компетенций по организации  и реализации проектов в области энергоэффективности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Недостаток опыта внедрения новейших технологий.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Высокие риски по возврату полученной экономии.</a:t>
            </a:r>
          </a:p>
          <a:p>
            <a:pPr marL="174625" indent="-1746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Низкая правовая грамотность и ответственность представителей заказчика (например, собственников МКД*).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8052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МКД – многоквартирный дом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013176"/>
            <a:ext cx="828092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A71930"/>
                </a:solidFill>
                <a:latin typeface="Arial" pitchFamily="34" charset="0"/>
                <a:cs typeface="Arial" pitchFamily="34" charset="0"/>
              </a:rPr>
              <a:t>Необходимо создание дополнительных стимулов для более широкого участия заинтересованных банков в финансировании проектов</a:t>
            </a:r>
          </a:p>
          <a:p>
            <a:pPr algn="ctr"/>
            <a:r>
              <a:rPr lang="ru-RU" sz="1400" b="1" dirty="0" smtClean="0">
                <a:solidFill>
                  <a:srgbClr val="A71930"/>
                </a:solidFill>
                <a:latin typeface="Arial" pitchFamily="34" charset="0"/>
                <a:cs typeface="Arial" pitchFamily="34" charset="0"/>
              </a:rPr>
              <a:t>выполняемых в рамках энергосервиса </a:t>
            </a:r>
            <a:endParaRPr lang="ru-RU" sz="1400" b="1" dirty="0">
              <a:solidFill>
                <a:srgbClr val="A719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10024"/>
                </a:solidFill>
                <a:latin typeface="Arial" charset="0"/>
              </a:rPr>
              <a:t>Реализация энергосервисных проектов на муниципальных объектах Банком Москвы в регионах</a:t>
            </a:r>
            <a:endParaRPr lang="ru-RU" sz="2000" b="1" dirty="0">
              <a:solidFill>
                <a:srgbClr val="C10024"/>
              </a:solidFill>
              <a:latin typeface="Arial" charset="0"/>
            </a:endParaRPr>
          </a:p>
        </p:txBody>
      </p:sp>
      <p:pic>
        <p:nvPicPr>
          <p:cNvPr id="1026" name="Picture 2" descr="C:\Users\Kuznetsov_YK\Pictures\imagesCA46CZ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2146350" cy="18948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1700808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C10024"/>
                </a:solidFill>
                <a:latin typeface="Arial" charset="0"/>
              </a:rPr>
              <a:t>Примеры из практики</a:t>
            </a:r>
            <a:endParaRPr lang="ru-RU" sz="3200" b="1" dirty="0">
              <a:solidFill>
                <a:srgbClr val="C10024"/>
              </a:solidFill>
              <a:latin typeface="Arial" charset="0"/>
            </a:endParaRPr>
          </a:p>
        </p:txBody>
      </p:sp>
      <p:pic>
        <p:nvPicPr>
          <p:cNvPr id="1027" name="Picture 3" descr="C:\Users\Kuznetsov_YK\Pictures\resume-most-important-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4248472" cy="2731768"/>
          </a:xfrm>
          <a:prstGeom prst="rect">
            <a:avLst/>
          </a:prstGeom>
          <a:noFill/>
        </p:spPr>
      </p:pic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2463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10024"/>
                </a:solidFill>
                <a:latin typeface="Arial" charset="0"/>
              </a:rPr>
              <a:t>Финансирование Муниципального предприятия  </a:t>
            </a:r>
            <a:r>
              <a:rPr lang="en-US" sz="2000" b="1" dirty="0" smtClean="0">
                <a:solidFill>
                  <a:srgbClr val="C10024"/>
                </a:solidFill>
                <a:latin typeface="Arial" charset="0"/>
              </a:rPr>
              <a:t>“</a:t>
            </a:r>
            <a:r>
              <a:rPr lang="ru-RU" sz="2000" b="1" dirty="0" err="1" smtClean="0">
                <a:solidFill>
                  <a:srgbClr val="C10024"/>
                </a:solidFill>
                <a:latin typeface="Arial" charset="0"/>
              </a:rPr>
              <a:t>Горсвет</a:t>
            </a:r>
            <a:r>
              <a:rPr lang="en-US" sz="2000" b="1" dirty="0" smtClean="0">
                <a:solidFill>
                  <a:srgbClr val="C10024"/>
                </a:solidFill>
                <a:latin typeface="Arial" charset="0"/>
              </a:rPr>
              <a:t>“</a:t>
            </a:r>
            <a:r>
              <a:rPr lang="ru-RU" sz="2000" b="1" dirty="0" smtClean="0">
                <a:solidFill>
                  <a:srgbClr val="C10024"/>
                </a:solidFill>
                <a:latin typeface="Arial" charset="0"/>
              </a:rPr>
              <a:t> </a:t>
            </a:r>
            <a:endParaRPr lang="ru-RU" sz="2000" b="1" dirty="0">
              <a:solidFill>
                <a:srgbClr val="C10024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Финансирование в объеме </a:t>
            </a:r>
            <a:r>
              <a:rPr lang="ru-RU" sz="2000" b="1" dirty="0" smtClean="0"/>
              <a:t>150 млн.рублей </a:t>
            </a:r>
            <a:r>
              <a:rPr lang="ru-RU" sz="2000" dirty="0" smtClean="0"/>
              <a:t>предоставлено Банком Москвы </a:t>
            </a:r>
            <a:br>
              <a:rPr lang="ru-RU" sz="2000" dirty="0" smtClean="0"/>
            </a:br>
            <a:r>
              <a:rPr lang="ru-RU" sz="2000" dirty="0" smtClean="0"/>
              <a:t>для реализации городской программы «Благоустройство территории города, создание комфортных и безопасных условий для проживания и отдыха населения муниципального образования».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Цель программы – замена устаревших приборов освещения на современные, </a:t>
            </a:r>
            <a:r>
              <a:rPr lang="ru-RU" sz="2000" dirty="0" err="1" smtClean="0"/>
              <a:t>энергоэффективные</a:t>
            </a:r>
            <a:r>
              <a:rPr lang="ru-RU" sz="2000" dirty="0" smtClean="0"/>
              <a:t> светодиодные светильники. Замена приборов не только улучшает благоустройство улиц, но и дает значительную экономию средств городского бюджета.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</a:pPr>
            <a:r>
              <a:rPr lang="ru-RU" sz="2000" dirty="0" smtClean="0"/>
              <a:t>    </a:t>
            </a:r>
            <a:r>
              <a:rPr lang="ru-RU" sz="2000" b="1" dirty="0" smtClean="0"/>
              <a:t>В результате реализации программы: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Заменены осветительные электроприборы мощностью 90 Вт  и 180 Вт в количестве = </a:t>
            </a:r>
            <a:r>
              <a:rPr lang="ru-RU" sz="2000" b="1" dirty="0" smtClean="0"/>
              <a:t>15 тыс.шт.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Экономия электроэнергии в год составила </a:t>
            </a:r>
            <a:r>
              <a:rPr lang="ru-RU" sz="2000" b="1" dirty="0" smtClean="0"/>
              <a:t>6,5 млн.кВт*ч 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Снижение оплаты за электроэнергию в год составляет более </a:t>
            </a:r>
            <a:r>
              <a:rPr lang="ru-RU" sz="2000" b="1" dirty="0" smtClean="0"/>
              <a:t>30 млн.руб.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Срок окупаемости – </a:t>
            </a:r>
            <a:r>
              <a:rPr lang="ru-RU" sz="2000" b="1" dirty="0" smtClean="0"/>
              <a:t>около 6 лет.</a:t>
            </a: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Заголовок 1"/>
          <p:cNvSpPr txBox="1">
            <a:spLocks/>
          </p:cNvSpPr>
          <p:nvPr/>
        </p:nvSpPr>
        <p:spPr bwMode="auto">
          <a:xfrm>
            <a:off x="539552" y="548679"/>
            <a:ext cx="8136904" cy="7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rgbClr val="C10024"/>
                </a:solidFill>
                <a:latin typeface="Arial" pitchFamily="34" charset="0"/>
                <a:cs typeface="Arial" pitchFamily="34" charset="0"/>
              </a:rPr>
              <a:t>Схема финансирования реализованного Банком</a:t>
            </a:r>
          </a:p>
          <a:p>
            <a:pPr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rgbClr val="C10024"/>
                </a:solidFill>
                <a:latin typeface="Arial" pitchFamily="34" charset="0"/>
                <a:cs typeface="Arial" pitchFamily="34" charset="0"/>
              </a:rPr>
              <a:t>проекта по замене светильников наружного освещения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020272" y="4345940"/>
            <a:ext cx="1944216" cy="864096"/>
          </a:xfrm>
          <a:prstGeom prst="rect">
            <a:avLst/>
          </a:prstGeom>
          <a:solidFill>
            <a:srgbClr val="C10024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Банк</a:t>
            </a:r>
            <a:endParaRPr lang="ru-RU" sz="2000" b="1" i="0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419872" y="4201924"/>
            <a:ext cx="1944216" cy="1008112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МУП «Горсвет»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(ЭСК) </a:t>
            </a: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2195736" y="4561964"/>
            <a:ext cx="1224136" cy="0"/>
          </a:xfrm>
          <a:prstGeom prst="straightConnector1">
            <a:avLst/>
          </a:prstGeom>
          <a:ln w="25400">
            <a:solidFill>
              <a:srgbClr val="0033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267744" y="4038744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Счет за ресурсы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716016" y="2636912"/>
            <a:ext cx="0" cy="1584176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995936" y="2636912"/>
            <a:ext cx="0" cy="1584176"/>
          </a:xfrm>
          <a:prstGeom prst="straightConnector1">
            <a:avLst/>
          </a:prstGeom>
          <a:ln w="25400">
            <a:solidFill>
              <a:srgbClr val="0033C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6016" y="2852936"/>
            <a:ext cx="230425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Оплата  за выполненные работы по муниципальному контракту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2080" y="5085184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CC"/>
                </a:solidFill>
              </a:rPr>
              <a:t>Погашение кредита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4201924"/>
            <a:ext cx="2016224" cy="1008112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Гарантирующий поставщик </a:t>
            </a:r>
            <a:r>
              <a:rPr lang="ru-RU" sz="2000" b="1" dirty="0" err="1" smtClean="0">
                <a:solidFill>
                  <a:schemeClr val="bg1"/>
                </a:solidFill>
              </a:rPr>
              <a:t>эл.энергии</a:t>
            </a:r>
            <a:endParaRPr lang="ru-RU" sz="1400" i="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75856" y="1628800"/>
            <a:ext cx="2232248" cy="1008112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Городская администрация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(ЗАКАЗЧИК)</a:t>
            </a:r>
            <a:endParaRPr lang="ru-RU" sz="2000" b="1" i="0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2195736" y="4994012"/>
            <a:ext cx="1224136" cy="0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67744" y="4994012"/>
            <a:ext cx="10081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Оплата  ресурсов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64088" y="4994012"/>
            <a:ext cx="1656184" cy="0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47664" y="2780928"/>
            <a:ext cx="23762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Счет за ресурсы и эксплуатацию системы наружного освещения по муниципальному контракту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364088" y="4561964"/>
            <a:ext cx="1656184" cy="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4201924"/>
            <a:ext cx="936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CC"/>
                </a:solidFill>
              </a:rPr>
              <a:t>Кредита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19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16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2463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10024"/>
                </a:solidFill>
                <a:latin typeface="Arial" charset="0"/>
              </a:rPr>
              <a:t>Финансирование ЭСКО</a:t>
            </a:r>
            <a:endParaRPr lang="ru-RU" sz="2000" b="1" dirty="0">
              <a:solidFill>
                <a:srgbClr val="C10024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Финансирование в объеме </a:t>
            </a:r>
            <a:r>
              <a:rPr lang="ru-RU" sz="2000" b="1" dirty="0" smtClean="0"/>
              <a:t>300 млн.рублей </a:t>
            </a:r>
            <a:r>
              <a:rPr lang="ru-RU" sz="2000" dirty="0" smtClean="0"/>
              <a:t>предоставлено Банком Москвы </a:t>
            </a:r>
            <a:br>
              <a:rPr lang="ru-RU" sz="2000" dirty="0" smtClean="0"/>
            </a:br>
            <a:r>
              <a:rPr lang="ru-RU" sz="2000" dirty="0" smtClean="0"/>
              <a:t>для реализации программы по установке узлов погодного регулирования в тепловых узлах многоквартирных домов.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Цель программы – снижение платежей за тепловую энергию.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000" dirty="0" smtClean="0"/>
          </a:p>
          <a:p>
            <a:pPr marL="180975" indent="-180975">
              <a:spcAft>
                <a:spcPts val="300"/>
              </a:spcAft>
              <a:buClr>
                <a:srgbClr val="C00000"/>
              </a:buClr>
            </a:pPr>
            <a:r>
              <a:rPr lang="ru-RU" sz="2000" b="1" dirty="0" smtClean="0"/>
              <a:t>Обязательные условия: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 Включение на региональном уровне данного вида работ в перечень работ по капитальному ремонту МКД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Решение собственников об установке узлов погодного регулирования.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000" b="1" dirty="0" smtClean="0"/>
          </a:p>
          <a:p>
            <a:pPr marL="180975" indent="-180975">
              <a:spcAft>
                <a:spcPts val="300"/>
              </a:spcAft>
              <a:buClr>
                <a:srgbClr val="C00000"/>
              </a:buClr>
            </a:pPr>
            <a:r>
              <a:rPr lang="ru-RU" sz="2000" dirty="0" smtClean="0"/>
              <a:t>    </a:t>
            </a:r>
            <a:r>
              <a:rPr lang="ru-RU" sz="2000" b="1" dirty="0" smtClean="0"/>
              <a:t>В результате реализации программы: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 Будет установлено </a:t>
            </a:r>
            <a:r>
              <a:rPr lang="ru-RU" sz="2000" b="1" dirty="0" smtClean="0"/>
              <a:t>700 приборов </a:t>
            </a:r>
            <a:r>
              <a:rPr lang="ru-RU" sz="2000" dirty="0" smtClean="0"/>
              <a:t> в 500 МКД</a:t>
            </a:r>
            <a:r>
              <a:rPr lang="ru-RU" sz="2000" b="1" dirty="0" smtClean="0"/>
              <a:t>.</a:t>
            </a:r>
          </a:p>
          <a:p>
            <a:pPr marL="180975" indent="-180975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 Срок окупаемости – </a:t>
            </a:r>
            <a:r>
              <a:rPr lang="ru-RU" sz="2000" b="1" dirty="0" smtClean="0"/>
              <a:t>около 5 лет.</a:t>
            </a:r>
          </a:p>
        </p:txBody>
      </p:sp>
      <p:sp>
        <p:nvSpPr>
          <p:cNvPr id="4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Заголовок 1"/>
          <p:cNvSpPr txBox="1">
            <a:spLocks/>
          </p:cNvSpPr>
          <p:nvPr/>
        </p:nvSpPr>
        <p:spPr bwMode="auto">
          <a:xfrm>
            <a:off x="539552" y="404664"/>
            <a:ext cx="8136904" cy="7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1900" b="1" dirty="0" smtClean="0">
                <a:solidFill>
                  <a:srgbClr val="C10024"/>
                </a:solidFill>
                <a:latin typeface="Arial" pitchFamily="34" charset="0"/>
                <a:cs typeface="Arial" pitchFamily="34" charset="0"/>
              </a:rPr>
              <a:t>Схема финансирования  реализованного энергосервисного контракта по установке узлов  погодного регулирования в многоквартирных домах (МКД)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5940152" y="5301208"/>
            <a:ext cx="2016224" cy="7200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 smtClean="0"/>
              <a:t>ТСЖ</a:t>
            </a:r>
          </a:p>
          <a:p>
            <a:pPr algn="ctr"/>
            <a:r>
              <a:rPr lang="ru-RU" sz="2000" b="1" i="0" dirty="0" smtClean="0"/>
              <a:t>УК</a:t>
            </a:r>
            <a:endParaRPr lang="ru-RU" sz="2000" b="1" i="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1484784"/>
            <a:ext cx="1944216" cy="864096"/>
          </a:xfrm>
          <a:prstGeom prst="rect">
            <a:avLst/>
          </a:prstGeom>
          <a:solidFill>
            <a:srgbClr val="C10024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Банк</a:t>
            </a:r>
            <a:endParaRPr lang="ru-RU" sz="2000" b="1" i="0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79712" y="3645024"/>
            <a:ext cx="1944216" cy="864096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 smtClean="0">
                <a:solidFill>
                  <a:schemeClr val="bg1"/>
                </a:solidFill>
              </a:rPr>
              <a:t>Энергосервисная компания</a:t>
            </a:r>
            <a:endParaRPr lang="ru-RU" sz="1400" b="1" i="0" dirty="0">
              <a:solidFill>
                <a:schemeClr val="bg1"/>
              </a:solidFill>
            </a:endParaRPr>
          </a:p>
        </p:txBody>
      </p:sp>
      <p:grpSp>
        <p:nvGrpSpPr>
          <p:cNvPr id="3" name="Группа 59"/>
          <p:cNvGrpSpPr/>
          <p:nvPr/>
        </p:nvGrpSpPr>
        <p:grpSpPr>
          <a:xfrm>
            <a:off x="6658861" y="3429005"/>
            <a:ext cx="649443" cy="1080115"/>
            <a:chOff x="8444842" y="5948831"/>
            <a:chExt cx="727075" cy="730255"/>
          </a:xfrm>
          <a:solidFill>
            <a:schemeClr val="accent6">
              <a:lumMod val="50000"/>
            </a:schemeClr>
          </a:solidFill>
        </p:grpSpPr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8516284" y="6093299"/>
              <a:ext cx="571500" cy="58578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2" name="AutoShape 16"/>
            <p:cNvSpPr>
              <a:spLocks noChangeArrowheads="1"/>
            </p:cNvSpPr>
            <p:nvPr/>
          </p:nvSpPr>
          <p:spPr bwMode="auto">
            <a:xfrm>
              <a:off x="8444842" y="5948831"/>
              <a:ext cx="727075" cy="1444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8660746" y="6237758"/>
              <a:ext cx="71438" cy="714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4" name="Rectangle 89"/>
            <p:cNvSpPr>
              <a:spLocks noChangeArrowheads="1"/>
            </p:cNvSpPr>
            <p:nvPr/>
          </p:nvSpPr>
          <p:spPr bwMode="auto">
            <a:xfrm>
              <a:off x="8660746" y="6453658"/>
              <a:ext cx="71438" cy="714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" name="Rectangle 90"/>
            <p:cNvSpPr>
              <a:spLocks noChangeArrowheads="1"/>
            </p:cNvSpPr>
            <p:nvPr/>
          </p:nvSpPr>
          <p:spPr bwMode="auto">
            <a:xfrm>
              <a:off x="8876646" y="6453658"/>
              <a:ext cx="71438" cy="714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" name="Rectangle 87"/>
            <p:cNvSpPr>
              <a:spLocks noChangeArrowheads="1"/>
            </p:cNvSpPr>
            <p:nvPr/>
          </p:nvSpPr>
          <p:spPr bwMode="auto">
            <a:xfrm>
              <a:off x="8876646" y="6237758"/>
              <a:ext cx="71438" cy="714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621687" y="1340768"/>
            <a:ext cx="15223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Платежи за энергоресурсы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915816" y="4509120"/>
            <a:ext cx="0" cy="10801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31640" y="3212976"/>
            <a:ext cx="10170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CC"/>
                </a:solidFill>
              </a:rPr>
              <a:t>Возврат кредита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7584" y="4437112"/>
            <a:ext cx="8640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CC"/>
                </a:solidFill>
              </a:rPr>
              <a:t>Кредит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 flipH="1">
            <a:off x="3923929" y="4221088"/>
            <a:ext cx="2736303" cy="5"/>
          </a:xfrm>
          <a:prstGeom prst="straightConnector1">
            <a:avLst/>
          </a:prstGeom>
          <a:ln w="19050">
            <a:solidFill>
              <a:srgbClr val="0033C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283968" y="3645024"/>
            <a:ext cx="13316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Реализация проекта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331640" y="2348880"/>
            <a:ext cx="0" cy="1728197"/>
          </a:xfrm>
          <a:prstGeom prst="line">
            <a:avLst/>
          </a:prstGeom>
          <a:ln w="190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99592" y="4365104"/>
            <a:ext cx="1080120" cy="1"/>
          </a:xfrm>
          <a:prstGeom prst="line">
            <a:avLst/>
          </a:prstGeom>
          <a:ln w="190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99592" y="2348880"/>
            <a:ext cx="0" cy="201622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331640" y="4077077"/>
            <a:ext cx="64807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724128" y="1484784"/>
            <a:ext cx="1944216" cy="864096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</a:rPr>
              <a:t>Т С О</a:t>
            </a:r>
            <a:endParaRPr lang="ru-RU" sz="2000" b="1" i="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76256" y="2492896"/>
            <a:ext cx="15223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Поставка энергоресурсов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76256" y="4653136"/>
            <a:ext cx="1944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33CC"/>
                </a:solidFill>
              </a:rPr>
              <a:t>Оплата  за </a:t>
            </a:r>
            <a:r>
              <a:rPr lang="ru-RU" sz="1200" b="1" u="sng" dirty="0" smtClean="0">
                <a:solidFill>
                  <a:srgbClr val="FF0000"/>
                </a:solidFill>
              </a:rPr>
              <a:t>фактическое</a:t>
            </a:r>
            <a:r>
              <a:rPr lang="ru-RU" sz="1200" dirty="0" smtClean="0">
                <a:solidFill>
                  <a:srgbClr val="0033CC"/>
                </a:solidFill>
              </a:rPr>
              <a:t> потребление энергоресурсов</a:t>
            </a:r>
            <a:endParaRPr lang="ru-RU" sz="1200" dirty="0">
              <a:solidFill>
                <a:srgbClr val="0033CC"/>
              </a:solidFill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915816" y="5589240"/>
            <a:ext cx="302433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267744" y="2492896"/>
            <a:ext cx="15223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Оплата  за энергосервис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164288" y="378904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Собственники МКД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539552" y="1412776"/>
            <a:ext cx="8136904" cy="7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ru-RU" sz="1900" b="1" dirty="0" smtClean="0">
              <a:solidFill>
                <a:srgbClr val="C10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87824" y="1484784"/>
            <a:ext cx="1944216" cy="864096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Региональный оператор</a:t>
            </a:r>
            <a:endParaRPr lang="ru-RU" sz="1400" b="1" i="0" dirty="0">
              <a:solidFill>
                <a:schemeClr val="bg1"/>
              </a:solidFill>
            </a:endParaRPr>
          </a:p>
        </p:txBody>
      </p:sp>
      <p:cxnSp>
        <p:nvCxnSpPr>
          <p:cNvPr id="54" name="Соединительная линия уступом 53"/>
          <p:cNvCxnSpPr>
            <a:stCxn id="204" idx="3"/>
            <a:endCxn id="59" idx="3"/>
          </p:cNvCxnSpPr>
          <p:nvPr/>
        </p:nvCxnSpPr>
        <p:spPr>
          <a:xfrm flipH="1" flipV="1">
            <a:off x="7668344" y="1916832"/>
            <a:ext cx="288032" cy="3744416"/>
          </a:xfrm>
          <a:prstGeom prst="bentConnector3">
            <a:avLst>
              <a:gd name="adj1" fmla="val -284395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59" idx="2"/>
            <a:endCxn id="62" idx="0"/>
          </p:cNvCxnSpPr>
          <p:nvPr/>
        </p:nvCxnSpPr>
        <p:spPr>
          <a:xfrm rot="16200000" flipH="1">
            <a:off x="6299847" y="2745268"/>
            <a:ext cx="1080125" cy="287347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644008" y="3501008"/>
            <a:ext cx="216024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4644008" y="2348881"/>
            <a:ext cx="0" cy="1152127"/>
          </a:xfrm>
          <a:prstGeom prst="line">
            <a:avLst/>
          </a:prstGeom>
          <a:ln w="190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572000" y="2636912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Платежи в Фонд кап.ремонта МКД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111" name="Соединительная линия уступом 110"/>
          <p:cNvCxnSpPr>
            <a:endCxn id="83" idx="0"/>
          </p:cNvCxnSpPr>
          <p:nvPr/>
        </p:nvCxnSpPr>
        <p:spPr>
          <a:xfrm rot="5400000">
            <a:off x="2681790" y="2618910"/>
            <a:ext cx="1296144" cy="756084"/>
          </a:xfrm>
          <a:prstGeom prst="bentConnector3">
            <a:avLst>
              <a:gd name="adj1" fmla="val 74251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716016" y="50131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Приемка работ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395536" y="5805264"/>
            <a:ext cx="554461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395536" y="2348880"/>
            <a:ext cx="0" cy="34563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043608" y="5373216"/>
            <a:ext cx="14401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Поручительство</a:t>
            </a:r>
            <a:endParaRPr lang="ru-RU" sz="1400" dirty="0">
              <a:solidFill>
                <a:srgbClr val="0033CC"/>
              </a:solidFill>
            </a:endParaRPr>
          </a:p>
        </p:txBody>
      </p:sp>
      <p:cxnSp>
        <p:nvCxnSpPr>
          <p:cNvPr id="48" name="Соединительная линия уступом 47"/>
          <p:cNvCxnSpPr>
            <a:stCxn id="61" idx="2"/>
            <a:endCxn id="204" idx="0"/>
          </p:cNvCxnSpPr>
          <p:nvPr/>
        </p:nvCxnSpPr>
        <p:spPr>
          <a:xfrm rot="5400000">
            <a:off x="6567046" y="4890339"/>
            <a:ext cx="792088" cy="2965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Дуга 43"/>
          <p:cNvSpPr/>
          <p:nvPr/>
        </p:nvSpPr>
        <p:spPr>
          <a:xfrm rot="8609763">
            <a:off x="2806071" y="1818233"/>
            <a:ext cx="3894290" cy="3103941"/>
          </a:xfrm>
          <a:prstGeom prst="arc">
            <a:avLst>
              <a:gd name="adj1" fmla="val 11061524"/>
              <a:gd name="adj2" fmla="val 54660"/>
            </a:avLst>
          </a:prstGeom>
          <a:ln w="127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067944" y="4437112"/>
            <a:ext cx="15223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FF0000"/>
                </a:solidFill>
              </a:rPr>
              <a:t>Согласование мероприятий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47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16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2413" y="260648"/>
            <a:ext cx="8891587" cy="38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900" b="1" dirty="0" smtClean="0">
                <a:solidFill>
                  <a:srgbClr val="C10024"/>
                </a:solidFill>
              </a:rPr>
              <a:t>Ключевые элементы схемы финансовых потоков при реализации ЭСКО</a:t>
            </a:r>
            <a:endParaRPr lang="ru-RU" sz="1900" b="1" dirty="0">
              <a:solidFill>
                <a:srgbClr val="C1002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64704"/>
            <a:ext cx="8496944" cy="5255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lvl="1" indent="-171450">
              <a:spcBef>
                <a:spcPts val="600"/>
              </a:spcBef>
              <a:defRPr/>
            </a:pPr>
            <a:endParaRPr lang="ru-RU" sz="1400" dirty="0" smtClean="0"/>
          </a:p>
          <a:p>
            <a:pPr marL="171450" lvl="1" indent="-1714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171450" lvl="1" indent="-1714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Возможность заключения энергосервисного контракта:</a:t>
            </a:r>
          </a:p>
          <a:p>
            <a:pPr marL="360000" lvl="1" indent="-171450">
              <a:buFont typeface="Wingdings" pitchFamily="2" charset="2"/>
              <a:buChar char="§"/>
              <a:defRPr/>
            </a:pPr>
            <a:r>
              <a:rPr lang="ru-RU" dirty="0" smtClean="0"/>
              <a:t>Решение о заключении энергосервисного контракта с энергосервисной компанией принимается в добровольном     порядке общим собранием собственников помещений  МКД</a:t>
            </a:r>
          </a:p>
          <a:p>
            <a:pPr marL="360000" lvl="1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dirty="0" smtClean="0"/>
              <a:t>Заказчиком по контракту является Региональный фонд капитальных ремонтов</a:t>
            </a:r>
          </a:p>
          <a:p>
            <a:pPr marL="360000" lvl="1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dirty="0" smtClean="0"/>
              <a:t>Поручителем по кредиту выступают  УК / ТСЖ,</a:t>
            </a:r>
          </a:p>
          <a:p>
            <a:pPr marL="360000" lvl="1" indent="-1714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dirty="0" smtClean="0"/>
              <a:t>Собственниками помещений заключен с ТСЖ / УК долгосрочный договор управления на срок не менее чем срок возврата кредита</a:t>
            </a:r>
          </a:p>
          <a:p>
            <a:pPr marL="360000" lvl="1" indent="-17145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 smtClean="0"/>
              <a:t>Источниками оплаты работ в пользу Заемщика (и будущих платежей по кредиту) являются средства собственников, направляемых на цели проведения капитального ремонта (взносы). </a:t>
            </a:r>
          </a:p>
          <a:p>
            <a:pPr marL="171450" lvl="1" indent="-1714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Меры господдержки:</a:t>
            </a:r>
          </a:p>
          <a:p>
            <a:pPr marL="360000" lvl="1" indent="-171450">
              <a:buFont typeface="Wingdings" pitchFamily="2" charset="2"/>
              <a:buChar char="§"/>
              <a:defRPr/>
            </a:pPr>
            <a:r>
              <a:rPr lang="ru-RU" dirty="0" smtClean="0"/>
              <a:t>Включение мероприятий в региональную программу капитального ремонта</a:t>
            </a:r>
          </a:p>
          <a:p>
            <a:pPr marL="360000" lvl="1" indent="-171450">
              <a:buFont typeface="Wingdings" pitchFamily="2" charset="2"/>
              <a:buChar char="§"/>
              <a:defRPr/>
            </a:pPr>
            <a:r>
              <a:rPr lang="ru-RU" dirty="0" smtClean="0"/>
              <a:t>Предоставление субсидий малообеспеченным гражданам для оплаты взносов на капремонт</a:t>
            </a:r>
          </a:p>
          <a:p>
            <a:pPr marL="360000" lvl="1" indent="-171450">
              <a:buFont typeface="Wingdings" pitchFamily="2" charset="2"/>
              <a:buChar char="§"/>
              <a:defRPr/>
            </a:pPr>
            <a:r>
              <a:rPr lang="en-US" dirty="0" smtClean="0"/>
              <a:t>[</a:t>
            </a:r>
            <a:r>
              <a:rPr lang="ru-RU" dirty="0" smtClean="0"/>
              <a:t>дополнительно</a:t>
            </a:r>
            <a:r>
              <a:rPr lang="en-US" dirty="0" smtClean="0"/>
              <a:t>]</a:t>
            </a:r>
            <a:r>
              <a:rPr lang="ru-RU" dirty="0" smtClean="0"/>
              <a:t> Предоставление субсидий процентной ставки по</a:t>
            </a:r>
            <a:r>
              <a:rPr lang="en-US" dirty="0" smtClean="0"/>
              <a:t> </a:t>
            </a:r>
            <a:r>
              <a:rPr lang="ru-RU" dirty="0" smtClean="0"/>
              <a:t>кредиту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836712"/>
            <a:ext cx="56886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0" dirty="0" smtClean="0">
                <a:solidFill>
                  <a:schemeClr val="tx1"/>
                </a:solidFill>
              </a:rPr>
              <a:t>Ключевые элементы схемы кредитования  </a:t>
            </a:r>
            <a:br>
              <a:rPr lang="ru-RU" sz="2000" b="1" i="0" dirty="0" smtClean="0">
                <a:solidFill>
                  <a:schemeClr val="tx1"/>
                </a:solidFill>
              </a:rPr>
            </a:br>
            <a:r>
              <a:rPr lang="ru-RU" sz="2000" b="1" i="0" dirty="0" smtClean="0">
                <a:solidFill>
                  <a:schemeClr val="tx1"/>
                </a:solidFill>
              </a:rPr>
              <a:t>на энергоэффективный капитальный ремонт</a:t>
            </a:r>
            <a:endParaRPr lang="ru-RU" sz="2000" b="1" i="0" dirty="0">
              <a:solidFill>
                <a:schemeClr val="tx1"/>
              </a:solidFill>
            </a:endParaRPr>
          </a:p>
        </p:txBody>
      </p:sp>
      <p:sp>
        <p:nvSpPr>
          <p:cNvPr id="6" name="Номер слайда 6"/>
          <p:cNvSpPr txBox="1">
            <a:spLocks noGrp="1"/>
          </p:cNvSpPr>
          <p:nvPr/>
        </p:nvSpPr>
        <p:spPr>
          <a:xfrm>
            <a:off x="6765925" y="6305720"/>
            <a:ext cx="2311400" cy="476104"/>
          </a:xfrm>
          <a:prstGeom prst="rect">
            <a:avLst/>
          </a:prstGeom>
          <a:noFill/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DFA648-08A1-4BB2-BC71-1136949D441B}" type="slidenum">
              <a:rPr lang="ru-RU" sz="900">
                <a:solidFill>
                  <a:prstClr val="white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9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913</Words>
  <Application>Microsoft Office PowerPoint</Application>
  <PresentationFormat>Экран (4:3)</PresentationFormat>
  <Paragraphs>185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Ключевые элементы схемы финансовых потоков при реализации ЭСКО</vt:lpstr>
      <vt:lpstr>Слайд 10</vt:lpstr>
      <vt:lpstr>Требования, предъявляемые Банком Москвы к Энергосервисному контракту и участникам проекта (1)</vt:lpstr>
      <vt:lpstr>Требования, предъявляемые Банком Москвы к Энергосервисному контракту и участникам проекта (2)</vt:lpstr>
      <vt:lpstr>Требования, предъявляемые Банком Москвы к Энергосервисному контракту и участникам проекта (3)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Волченков Василий Владимирович</dc:creator>
  <cp:lastModifiedBy>Kershman_AB</cp:lastModifiedBy>
  <cp:revision>116</cp:revision>
  <dcterms:created xsi:type="dcterms:W3CDTF">2014-08-20T08:28:21Z</dcterms:created>
  <dcterms:modified xsi:type="dcterms:W3CDTF">2015-10-26T11:31:59Z</dcterms:modified>
</cp:coreProperties>
</file>