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708" r:id="rId3"/>
    <p:sldMasterId id="2147483720" r:id="rId4"/>
    <p:sldMasterId id="2147483732" r:id="rId5"/>
    <p:sldMasterId id="2147483756" r:id="rId6"/>
    <p:sldMasterId id="2147483768" r:id="rId7"/>
    <p:sldMasterId id="2147483780" r:id="rId8"/>
  </p:sldMasterIdLst>
  <p:notesMasterIdLst>
    <p:notesMasterId r:id="rId21"/>
  </p:notesMasterIdLst>
  <p:handoutMasterIdLst>
    <p:handoutMasterId r:id="rId22"/>
  </p:handoutMasterIdLst>
  <p:sldIdLst>
    <p:sldId id="286" r:id="rId9"/>
    <p:sldId id="438" r:id="rId10"/>
    <p:sldId id="447" r:id="rId11"/>
    <p:sldId id="449" r:id="rId12"/>
    <p:sldId id="450" r:id="rId13"/>
    <p:sldId id="442" r:id="rId14"/>
    <p:sldId id="440" r:id="rId15"/>
    <p:sldId id="443" r:id="rId16"/>
    <p:sldId id="439" r:id="rId17"/>
    <p:sldId id="444" r:id="rId18"/>
    <p:sldId id="445" r:id="rId19"/>
    <p:sldId id="421" r:id="rId20"/>
  </p:sldIdLst>
  <p:sldSz cx="9906000" cy="6858000" type="A4"/>
  <p:notesSz cx="6735763" cy="98663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Segoe UI" pitchFamily="34" charset="0"/>
        <a:ea typeface="ヒラギノ角ゴ ProN W3" pitchFamily="108" charset="-128"/>
        <a:cs typeface="+mn-cs"/>
        <a:sym typeface="Segoe UI" pitchFamily="34" charset="0"/>
      </a:defRPr>
    </a:lvl1pPr>
    <a:lvl2pPr marL="336774" algn="ctr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Segoe UI" pitchFamily="34" charset="0"/>
        <a:ea typeface="ヒラギノ角ゴ ProN W3" pitchFamily="108" charset="-128"/>
        <a:cs typeface="+mn-cs"/>
        <a:sym typeface="Segoe UI" pitchFamily="34" charset="0"/>
      </a:defRPr>
    </a:lvl2pPr>
    <a:lvl3pPr marL="673547" algn="ctr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Segoe UI" pitchFamily="34" charset="0"/>
        <a:ea typeface="ヒラギノ角ゴ ProN W3" pitchFamily="108" charset="-128"/>
        <a:cs typeface="+mn-cs"/>
        <a:sym typeface="Segoe UI" pitchFamily="34" charset="0"/>
      </a:defRPr>
    </a:lvl3pPr>
    <a:lvl4pPr marL="1010321" algn="ctr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Segoe UI" pitchFamily="34" charset="0"/>
        <a:ea typeface="ヒラギノ角ゴ ProN W3" pitchFamily="108" charset="-128"/>
        <a:cs typeface="+mn-cs"/>
        <a:sym typeface="Segoe UI" pitchFamily="34" charset="0"/>
      </a:defRPr>
    </a:lvl4pPr>
    <a:lvl5pPr marL="1347094" algn="ctr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Segoe UI" pitchFamily="34" charset="0"/>
        <a:ea typeface="ヒラギノ角ゴ ProN W3" pitchFamily="108" charset="-128"/>
        <a:cs typeface="+mn-cs"/>
        <a:sym typeface="Segoe UI" pitchFamily="34" charset="0"/>
      </a:defRPr>
    </a:lvl5pPr>
    <a:lvl6pPr marL="1683868" algn="l" defTabSz="673547" rtl="0" eaLnBrk="1" latinLnBrk="0" hangingPunct="1">
      <a:defRPr sz="2700" kern="1200">
        <a:solidFill>
          <a:srgbClr val="000000"/>
        </a:solidFill>
        <a:latin typeface="Segoe UI" pitchFamily="34" charset="0"/>
        <a:ea typeface="ヒラギノ角ゴ ProN W3" pitchFamily="108" charset="-128"/>
        <a:cs typeface="+mn-cs"/>
        <a:sym typeface="Segoe UI" pitchFamily="34" charset="0"/>
      </a:defRPr>
    </a:lvl6pPr>
    <a:lvl7pPr marL="2020641" algn="l" defTabSz="673547" rtl="0" eaLnBrk="1" latinLnBrk="0" hangingPunct="1">
      <a:defRPr sz="2700" kern="1200">
        <a:solidFill>
          <a:srgbClr val="000000"/>
        </a:solidFill>
        <a:latin typeface="Segoe UI" pitchFamily="34" charset="0"/>
        <a:ea typeface="ヒラギノ角ゴ ProN W3" pitchFamily="108" charset="-128"/>
        <a:cs typeface="+mn-cs"/>
        <a:sym typeface="Segoe UI" pitchFamily="34" charset="0"/>
      </a:defRPr>
    </a:lvl7pPr>
    <a:lvl8pPr marL="2357415" algn="l" defTabSz="673547" rtl="0" eaLnBrk="1" latinLnBrk="0" hangingPunct="1">
      <a:defRPr sz="2700" kern="1200">
        <a:solidFill>
          <a:srgbClr val="000000"/>
        </a:solidFill>
        <a:latin typeface="Segoe UI" pitchFamily="34" charset="0"/>
        <a:ea typeface="ヒラギノ角ゴ ProN W3" pitchFamily="108" charset="-128"/>
        <a:cs typeface="+mn-cs"/>
        <a:sym typeface="Segoe UI" pitchFamily="34" charset="0"/>
      </a:defRPr>
    </a:lvl8pPr>
    <a:lvl9pPr marL="2694188" algn="l" defTabSz="673547" rtl="0" eaLnBrk="1" latinLnBrk="0" hangingPunct="1">
      <a:defRPr sz="2700" kern="1200">
        <a:solidFill>
          <a:srgbClr val="000000"/>
        </a:solidFill>
        <a:latin typeface="Segoe UI" pitchFamily="34" charset="0"/>
        <a:ea typeface="ヒラギノ角ゴ ProN W3" pitchFamily="108" charset="-128"/>
        <a:cs typeface="+mn-cs"/>
        <a:sym typeface="Segoe UI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24" userDrawn="1">
          <p15:clr>
            <a:srgbClr val="A4A3A4"/>
          </p15:clr>
        </p15:guide>
        <p15:guide id="2" pos="28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8D31"/>
    <a:srgbClr val="38682F"/>
    <a:srgbClr val="8AB435"/>
    <a:srgbClr val="99FF99"/>
    <a:srgbClr val="E88D3F"/>
    <a:srgbClr val="339933"/>
    <a:srgbClr val="A0B56B"/>
    <a:srgbClr val="78AC54"/>
    <a:srgbClr val="D0230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06" autoAdjust="0"/>
    <p:restoredTop sz="92420" autoAdjust="0"/>
  </p:normalViewPr>
  <p:slideViewPr>
    <p:cSldViewPr>
      <p:cViewPr>
        <p:scale>
          <a:sx n="100" d="100"/>
          <a:sy n="100" d="100"/>
        </p:scale>
        <p:origin x="-1290" y="252"/>
      </p:cViewPr>
      <p:guideLst>
        <p:guide orient="horz" pos="2024"/>
        <p:guide pos="2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730" y="-11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fld id="{E7C8DED2-C35F-4AFC-83F2-00E14C3E65E6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fld id="{A793D526-C1DD-4DC1-8022-B370A736A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8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95325" y="739775"/>
            <a:ext cx="53451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73577" y="4686501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4723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Segoe UI" charset="0"/>
        <a:ea typeface="ヒラギノ角ゴ Pro W3" charset="0"/>
        <a:cs typeface="+mn-cs"/>
      </a:defRPr>
    </a:lvl1pPr>
    <a:lvl2pPr marL="336774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Segoe UI" charset="0"/>
        <a:ea typeface="ヒラギノ角ゴ Pro W3" charset="0"/>
        <a:cs typeface="+mn-cs"/>
      </a:defRPr>
    </a:lvl2pPr>
    <a:lvl3pPr marL="673547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Segoe UI" charset="0"/>
        <a:ea typeface="ヒラギノ角ゴ Pro W3" charset="0"/>
        <a:cs typeface="+mn-cs"/>
      </a:defRPr>
    </a:lvl3pPr>
    <a:lvl4pPr marL="1010321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Segoe UI" charset="0"/>
        <a:ea typeface="ヒラギノ角ゴ Pro W3" charset="0"/>
        <a:cs typeface="+mn-cs"/>
      </a:defRPr>
    </a:lvl4pPr>
    <a:lvl5pPr marL="1347094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Segoe UI" charset="0"/>
        <a:ea typeface="ヒラギノ角ゴ Pro W3" charset="0"/>
        <a:cs typeface="+mn-cs"/>
      </a:defRPr>
    </a:lvl5pPr>
    <a:lvl6pPr marL="1683868" algn="l" defTabSz="67354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20641" algn="l" defTabSz="67354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57415" algn="l" defTabSz="67354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94188" algn="l" defTabSz="67354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5325" y="739775"/>
            <a:ext cx="5345113" cy="3700463"/>
          </a:xfrm>
          <a:solidFill>
            <a:srgbClr val="FFFFFF"/>
          </a:solidFill>
          <a:ln/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200">
                <a:latin typeface="Lucida Grande" pitchFamily="108" charset="0"/>
                <a:ea typeface="ヒラギノ角ゴ Pro W3" pitchFamily="108" charset="-128"/>
                <a:sym typeface="Lucida Grande" pitchFamily="108" charset="0"/>
              </a:rPr>
              <a:t>Текущий слайд 7</a:t>
            </a:r>
          </a:p>
        </p:txBody>
      </p:sp>
    </p:spTree>
    <p:extLst>
      <p:ext uri="{BB962C8B-B14F-4D97-AF65-F5344CB8AC3E}">
        <p14:creationId xmlns:p14="http://schemas.microsoft.com/office/powerpoint/2010/main" val="60753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5325" y="739775"/>
            <a:ext cx="5345113" cy="3700463"/>
          </a:xfrm>
          <a:solidFill>
            <a:srgbClr val="FFFFFF"/>
          </a:solidFill>
          <a:ln/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200">
                <a:latin typeface="Lucida Grande" pitchFamily="108" charset="0"/>
                <a:ea typeface="ヒラギノ角ゴ Pro W3" pitchFamily="108" charset="-128"/>
                <a:sym typeface="Lucida Grande" pitchFamily="108" charset="0"/>
              </a:rPr>
              <a:t>Текущий слайд 7</a:t>
            </a:r>
          </a:p>
        </p:txBody>
      </p:sp>
    </p:spTree>
    <p:extLst>
      <p:ext uri="{BB962C8B-B14F-4D97-AF65-F5344CB8AC3E}">
        <p14:creationId xmlns:p14="http://schemas.microsoft.com/office/powerpoint/2010/main" val="607532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95325" y="739775"/>
            <a:ext cx="53451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14834" y="9371105"/>
            <a:ext cx="2919356" cy="4936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0754" tIns="45377" rIns="90754" bIns="45377" numCol="1" anchorCtr="0" compatLnSpc="1">
            <a:prstTxWarp prst="textNoShape">
              <a:avLst/>
            </a:prstTxWarp>
          </a:bodyPr>
          <a:lstStyle/>
          <a:p>
            <a:fld id="{1BC5D18A-7C56-4D49-ADF9-0068BF437526}" type="slidenum">
              <a:rPr lang="ru-RU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481" y="2130874"/>
            <a:ext cx="8421067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6143" y="3886673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5809" y="1151956"/>
            <a:ext cx="1992809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7388" y="1151956"/>
            <a:ext cx="5862340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481" y="2130874"/>
            <a:ext cx="8421067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6143" y="3886673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96859-4020-444A-9902-E6CF74D1A8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DA057-EEBD-47B9-BFBF-F888BE100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71" y="4406827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88C88-B870-41A5-87C1-D6BB12EC6D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996" y="1777008"/>
            <a:ext cx="4300017" cy="47952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1098" y="1777008"/>
            <a:ext cx="4300017" cy="47952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3A232-CBF3-474A-B956-001BEEF4CF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98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791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791" y="2174382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1608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608" y="2174382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82A68-72B7-4E48-8806-EC696B0699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72252-D415-4857-B306-988DA67BC7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432D6-B453-4B8E-A301-8594390395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98" y="273499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8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798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9432F9-A756-4BCC-8002-18FC5A3392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021" y="4800850"/>
            <a:ext cx="5943360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60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en-US" noProof="0" smtClean="0">
              <a:sym typeface="Segoe UI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60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F43E6-363C-48B6-9AC4-75DCB5B6D8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6370A-1032-45EE-95C1-E984AD4C41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2086" y="178594"/>
            <a:ext cx="2179030" cy="63936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001" y="178594"/>
            <a:ext cx="6421003" cy="63936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ACD80B-3729-4B27-8493-445ABA5CEA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4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01082-0E9D-47B1-9AD2-D93CA035575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DCF9D-5364-405D-A970-FA716A9B4A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57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90FBD-F0B4-4273-8940-156F9553EE7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B39AC-F7A9-447C-B1D9-D916F8F78E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07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7BD1-7E34-4A3E-8ADD-5FE69F93A9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D7480-8192-4740-A4FC-523944D7D1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6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7774-4E9D-4768-928A-366387AD75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7EBA6-A021-4B33-9FCE-9497028603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6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39B0-A31D-4EB3-A0E7-56CD6A982AD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318A2-A7C9-4F7B-8130-A8E6C2F935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08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1F0E-0A6C-4657-9AB2-F9B215EB118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798E-8C27-4EC3-851A-FB7F59E951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85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C814D-A3C3-4AB0-BBEF-0F3069C1F52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1ED11-FC4E-4CC6-B770-2734BA0527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71" y="4406827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76729-CDF4-4259-B324-DF27179569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E432-8FD2-483A-9DD3-41752426AE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621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91C14-AB28-48D3-8C20-61BFEFBB315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3F43-C329-4CFF-BCC1-013243FB36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35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689E1-8EA3-4DC8-B9BD-BCBF7B76C1C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135B8-A892-40E4-9887-9F66FE3FCD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03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57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57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1EA47-39E6-4F22-8C03-3E60F211ADC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4AEA0-E704-421C-B955-547E5ED0FA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6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4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01082-0E9D-47B1-9AD2-D93CA035575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DCF9D-5364-405D-A970-FA716A9B4A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637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90FBD-F0B4-4273-8940-156F9553EE7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B39AC-F7A9-447C-B1D9-D916F8F78E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89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7BD1-7E34-4A3E-8ADD-5FE69F93A9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D7480-8192-4740-A4FC-523944D7D1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90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7774-4E9D-4768-928A-366387AD75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7EBA6-A021-4B33-9FCE-9497028603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790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39B0-A31D-4EB3-A0E7-56CD6A982AD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318A2-A7C9-4F7B-8130-A8E6C2F935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20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1F0E-0A6C-4657-9AB2-F9B215EB118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798E-8C27-4EC3-851A-FB7F59E951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9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389" y="3536156"/>
            <a:ext cx="3927574" cy="7947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1043" y="3536156"/>
            <a:ext cx="3927574" cy="7947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C814D-A3C3-4AB0-BBEF-0F3069C1F52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1ED11-FC4E-4CC6-B770-2734BA0527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258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7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76729-CDF4-4259-B324-DF27179569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E432-8FD2-483A-9DD3-41752426AE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21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91C14-AB28-48D3-8C20-61BFEFBB315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3F43-C329-4CFF-BCC1-013243FB36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5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689E1-8EA3-4DC8-B9BD-BCBF7B76C1C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135B8-A892-40E4-9887-9F66FE3FCD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372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61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61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1EA47-39E6-4F22-8C03-3E60F211ADC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4AEA0-E704-421C-B955-547E5ED0FA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48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52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01082-0E9D-47B1-9AD2-D93CA035575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DCF9D-5364-405D-A970-FA716A9B4A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32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90FBD-F0B4-4273-8940-156F9553EE7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B39AC-F7A9-447C-B1D9-D916F8F78E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454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7BD1-7E34-4A3E-8ADD-5FE69F93A9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D7480-8192-4740-A4FC-523944D7D1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705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7774-4E9D-4768-928A-366387AD75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7EBA6-A021-4B33-9FCE-9497028603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844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39B0-A31D-4EB3-A0E7-56CD6A982AD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318A2-A7C9-4F7B-8130-A8E6C2F935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3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98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791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791" y="2174382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1608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608" y="2174382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1F0E-0A6C-4657-9AB2-F9B215EB118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798E-8C27-4EC3-851A-FB7F59E951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39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C814D-A3C3-4AB0-BBEF-0F3069C1F52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1ED11-FC4E-4CC6-B770-2734BA0527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848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7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76729-CDF4-4259-B324-DF27179569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E432-8FD2-483A-9DD3-41752426AE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997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91C14-AB28-48D3-8C20-61BFEFBB315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3F43-C329-4CFF-BCC1-013243FB36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488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689E1-8EA3-4DC8-B9BD-BCBF7B76C1C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135B8-A892-40E4-9887-9F66FE3FCD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152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65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65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1EA47-39E6-4F22-8C03-3E60F211ADC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4AEA0-E704-421C-B955-547E5ED0FA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575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498" y="2130906"/>
            <a:ext cx="8421067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6143" y="3886705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96859-4020-444A-9902-E6CF74D1A8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8276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DA057-EEBD-47B9-BFBF-F888BE1004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0909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71" y="4406859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88C88-B870-41A5-87C1-D6BB12EC6D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7544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996" y="1777008"/>
            <a:ext cx="4300017" cy="47952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1098" y="1777008"/>
            <a:ext cx="4300017" cy="47952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3A232-CBF3-474A-B956-001BEEF4CF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04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5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791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791" y="2174382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1608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608" y="2174382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82A68-72B7-4E48-8806-EC696B069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5975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72252-D415-4857-B306-988DA67BC7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814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432D6-B453-4B8E-A301-8594390395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2161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5" y="273531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8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15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9432F9-A756-4BCC-8002-18FC5A3392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6295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021" y="4800882"/>
            <a:ext cx="5943360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60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en-US" noProof="0" smtClean="0">
              <a:sym typeface="Segoe UI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60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F43E6-363C-48B6-9AC4-75DCB5B6D8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7480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6370A-1032-45EE-95C1-E984AD4C4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2901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2086" y="178594"/>
            <a:ext cx="2179030" cy="63936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001" y="178594"/>
            <a:ext cx="6421003" cy="63936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ACD80B-3729-4B27-8493-445ABA5CEA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0890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481" y="2130874"/>
            <a:ext cx="8421067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6143" y="3886673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96859-4020-444A-9902-E6CF74D1A8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7075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DA057-EEBD-47B9-BFBF-F888BE1004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6383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71" y="4406827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88C88-B870-41A5-87C1-D6BB12EC6D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805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996" y="1777008"/>
            <a:ext cx="4300017" cy="47952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1098" y="1777008"/>
            <a:ext cx="4300017" cy="47952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3A232-CBF3-474A-B956-001BEEF4CF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9669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98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791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791" y="2174382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1608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608" y="2174382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82A68-72B7-4E48-8806-EC696B069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9597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72252-D415-4857-B306-988DA67BC7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2098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432D6-B453-4B8E-A301-8594390395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3135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98" y="273499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8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798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9432F9-A756-4BCC-8002-18FC5A3392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092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021" y="4800850"/>
            <a:ext cx="5943360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60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en-US" noProof="0" smtClean="0">
              <a:sym typeface="Segoe UI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60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F43E6-363C-48B6-9AC4-75DCB5B6D8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6975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6370A-1032-45EE-95C1-E984AD4C4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06580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2086" y="178594"/>
            <a:ext cx="2179030" cy="63936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001" y="178594"/>
            <a:ext cx="6421003" cy="63936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ACD80B-3729-4B27-8493-445ABA5CEA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6449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484" y="2130880"/>
            <a:ext cx="8421067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6143" y="3886679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96859-4020-444A-9902-E6CF74D1A8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1620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DA057-EEBD-47B9-BFBF-F888BE1004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161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98" y="273499"/>
            <a:ext cx="3258871" cy="1161975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8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798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71" y="4406833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88C88-B870-41A5-87C1-D6BB12EC6D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8340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996" y="1777008"/>
            <a:ext cx="4300017" cy="47952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1098" y="1777008"/>
            <a:ext cx="4300017" cy="47952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3A232-CBF3-474A-B956-001BEEF4CF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9829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01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791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791" y="2174382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1608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608" y="2174382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82A68-72B7-4E48-8806-EC696B069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6286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72252-D415-4857-B306-988DA67BC7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1853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432D6-B453-4B8E-A301-8594390395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5099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01" y="273505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8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01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9432F9-A756-4BCC-8002-18FC5A3392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4261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021" y="4800856"/>
            <a:ext cx="5943360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60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en-US" noProof="0" smtClean="0">
              <a:sym typeface="Segoe UI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60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F43E6-363C-48B6-9AC4-75DCB5B6D8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9362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6370A-1032-45EE-95C1-E984AD4C4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5116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2086" y="178594"/>
            <a:ext cx="2179030" cy="63936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001" y="178594"/>
            <a:ext cx="6421003" cy="63936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ACD80B-3729-4B27-8493-445ABA5CEA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955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021" y="4800850"/>
            <a:ext cx="5943360" cy="567035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60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60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7383" y="3536156"/>
            <a:ext cx="7971234" cy="7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7383" y="1151956"/>
            <a:ext cx="7971234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 rot="5400000">
            <a:off x="-3138033" y="3120195"/>
            <a:ext cx="6875859" cy="599777"/>
            <a:chOff x="0" y="0"/>
            <a:chExt cx="6160" cy="496"/>
          </a:xfrm>
        </p:grpSpPr>
        <p:sp>
          <p:nvSpPr>
            <p:cNvPr id="1029" name="Rectangle 3"/>
            <p:cNvSpPr>
              <a:spLocks/>
            </p:cNvSpPr>
            <p:nvPr/>
          </p:nvSpPr>
          <p:spPr bwMode="auto">
            <a:xfrm>
              <a:off x="0" y="171"/>
              <a:ext cx="6160" cy="162"/>
            </a:xfrm>
            <a:prstGeom prst="rect">
              <a:avLst/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30" name="Rectangle 4"/>
            <p:cNvSpPr>
              <a:spLocks/>
            </p:cNvSpPr>
            <p:nvPr/>
          </p:nvSpPr>
          <p:spPr bwMode="auto">
            <a:xfrm>
              <a:off x="0" y="0"/>
              <a:ext cx="6160" cy="171"/>
            </a:xfrm>
            <a:prstGeom prst="rect">
              <a:avLst/>
            </a:prstGeom>
            <a:solidFill>
              <a:srgbClr val="D4E0B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31" name="Rectangle 5"/>
            <p:cNvSpPr>
              <a:spLocks/>
            </p:cNvSpPr>
            <p:nvPr/>
          </p:nvSpPr>
          <p:spPr bwMode="auto">
            <a:xfrm>
              <a:off x="0" y="333"/>
              <a:ext cx="6160" cy="163"/>
            </a:xfrm>
            <a:prstGeom prst="rect">
              <a:avLst/>
            </a:prstGeom>
            <a:solidFill>
              <a:srgbClr val="38682E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pitchFamily="10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08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52580" indent="-252580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itchFamily="108" charset="0"/>
        </a:defRPr>
      </a:lvl1pPr>
      <a:lvl2pPr marL="547257" indent="-210483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itchFamily="108" charset="0"/>
        </a:defRPr>
      </a:lvl2pPr>
      <a:lvl3pPr marL="841934" indent="-168387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itchFamily="108" charset="0"/>
        </a:defRPr>
      </a:lvl3pPr>
      <a:lvl4pPr marL="1178707" indent="-168387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itchFamily="108" charset="0"/>
        </a:defRPr>
      </a:lvl4pPr>
      <a:lvl5pPr marL="1515481" indent="-168387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itchFamily="108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/>
          </p:cNvSpPr>
          <p:nvPr/>
        </p:nvSpPr>
        <p:spPr bwMode="auto">
          <a:xfrm>
            <a:off x="9499701" y="6572250"/>
            <a:ext cx="309563" cy="285750"/>
          </a:xfrm>
          <a:prstGeom prst="rect">
            <a:avLst/>
          </a:prstGeom>
          <a:gradFill rotWithShape="0">
            <a:gsLst>
              <a:gs pos="0">
                <a:srgbClr val="38682E"/>
              </a:gs>
              <a:gs pos="100000">
                <a:srgbClr val="89B335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1" name="Rectangle 2"/>
          <p:cNvSpPr>
            <a:spLocks/>
          </p:cNvSpPr>
          <p:nvPr/>
        </p:nvSpPr>
        <p:spPr bwMode="auto">
          <a:xfrm>
            <a:off x="77391" y="53578"/>
            <a:ext cx="9731872" cy="1312664"/>
          </a:xfrm>
          <a:prstGeom prst="rect">
            <a:avLst/>
          </a:prstGeom>
          <a:gradFill rotWithShape="0">
            <a:gsLst>
              <a:gs pos="0">
                <a:srgbClr val="38682E"/>
              </a:gs>
              <a:gs pos="100000">
                <a:srgbClr val="89B335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996" y="178620"/>
            <a:ext cx="8716119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Segoe UI" charset="0"/>
              </a:rPr>
              <a:t>Click to edit Master title style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996" y="1777008"/>
            <a:ext cx="8716119" cy="479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Segoe UI Light" charset="0"/>
              </a:rPr>
              <a:t>Click to edit Master text styles</a:t>
            </a:r>
          </a:p>
          <a:p>
            <a:pPr lvl="1"/>
            <a:r>
              <a:rPr lang="en-US" dirty="0">
                <a:sym typeface="Segoe UI Light" charset="0"/>
              </a:rPr>
              <a:t>Second level</a:t>
            </a:r>
          </a:p>
          <a:p>
            <a:pPr lvl="2"/>
            <a:r>
              <a:rPr lang="en-US" dirty="0">
                <a:sym typeface="Segoe UI Light" charset="0"/>
              </a:rPr>
              <a:t>Third level</a:t>
            </a:r>
          </a:p>
          <a:p>
            <a:pPr lvl="3"/>
            <a:r>
              <a:rPr lang="en-US" dirty="0">
                <a:sym typeface="Segoe UI Light" charset="0"/>
              </a:rPr>
              <a:t>Fourth level</a:t>
            </a:r>
          </a:p>
          <a:p>
            <a:pPr lvl="4"/>
            <a:r>
              <a:rPr lang="en-US" dirty="0">
                <a:sym typeface="Segoe UI Light" charset="0"/>
              </a:rPr>
              <a:t>Fifth level</a:t>
            </a:r>
          </a:p>
        </p:txBody>
      </p:sp>
      <p:sp>
        <p:nvSpPr>
          <p:cNvPr id="2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531145" y="6572250"/>
            <a:ext cx="274495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7355" tIns="33677" rIns="67355" bIns="33677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FFFFFF"/>
                </a:solidFill>
                <a:cs typeface="Segoe UI" pitchFamily="34" charset="0"/>
              </a:defRPr>
            </a:lvl1pPr>
          </a:lstStyle>
          <a:p>
            <a:fld id="{DF478968-C898-41CC-969B-385C85758A3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056" name="Group 10"/>
          <p:cNvGrpSpPr>
            <a:grpSpLocks/>
          </p:cNvGrpSpPr>
          <p:nvPr/>
        </p:nvGrpSpPr>
        <p:grpSpPr bwMode="auto">
          <a:xfrm rot="5400000">
            <a:off x="8427463" y="90426"/>
            <a:ext cx="276820" cy="203150"/>
            <a:chOff x="0" y="0"/>
            <a:chExt cx="248" cy="167"/>
          </a:xfrm>
        </p:grpSpPr>
        <p:sp>
          <p:nvSpPr>
            <p:cNvPr id="2057" name="Rectangle 7"/>
            <p:cNvSpPr>
              <a:spLocks/>
            </p:cNvSpPr>
            <p:nvPr/>
          </p:nvSpPr>
          <p:spPr bwMode="auto">
            <a:xfrm>
              <a:off x="0" y="58"/>
              <a:ext cx="248" cy="55"/>
            </a:xfrm>
            <a:prstGeom prst="rect">
              <a:avLst/>
            </a:prstGeom>
            <a:solidFill>
              <a:srgbClr val="89B335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058" name="Rectangle 8"/>
            <p:cNvSpPr>
              <a:spLocks/>
            </p:cNvSpPr>
            <p:nvPr/>
          </p:nvSpPr>
          <p:spPr bwMode="auto">
            <a:xfrm>
              <a:off x="0" y="0"/>
              <a:ext cx="248" cy="58"/>
            </a:xfrm>
            <a:prstGeom prst="rect">
              <a:avLst/>
            </a:prstGeom>
            <a:solidFill>
              <a:srgbClr val="D4E0B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059" name="Rectangle 9"/>
            <p:cNvSpPr>
              <a:spLocks/>
            </p:cNvSpPr>
            <p:nvPr/>
          </p:nvSpPr>
          <p:spPr bwMode="auto">
            <a:xfrm>
              <a:off x="0" y="113"/>
              <a:ext cx="248" cy="54"/>
            </a:xfrm>
            <a:prstGeom prst="rect">
              <a:avLst/>
            </a:prstGeom>
            <a:solidFill>
              <a:srgbClr val="38682E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13" cstate="print"/>
          <a:srcRect l="27376" b="21880"/>
          <a:stretch>
            <a:fillRect/>
          </a:stretch>
        </p:blipFill>
        <p:spPr bwMode="auto">
          <a:xfrm>
            <a:off x="8662258" y="49740"/>
            <a:ext cx="1159971" cy="28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bg1"/>
          </a:solidFill>
          <a:latin typeface="+mj-lt"/>
          <a:ea typeface="+mj-ea"/>
          <a:cs typeface="+mj-cs"/>
          <a:sym typeface="Segoe U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pitchFamily="34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charset="0"/>
        </a:defRPr>
      </a:lvl9pPr>
    </p:titleStyle>
    <p:bodyStyle>
      <a:lvl1pPr marL="617418" indent="-420967" algn="l" rtl="0" eaLnBrk="0" fontAlgn="base" hangingPunct="0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pitchFamily="108" charset="0"/>
        <a:buChar char="•"/>
        <a:defRPr sz="3100">
          <a:solidFill>
            <a:schemeClr val="tx1"/>
          </a:solidFill>
          <a:latin typeface="Segoe UI"/>
          <a:ea typeface="+mn-ea"/>
          <a:cs typeface="+mn-cs"/>
          <a:sym typeface="Segoe UI Light" pitchFamily="108" charset="0"/>
        </a:defRPr>
      </a:lvl1pPr>
      <a:lvl2pPr marL="944837" indent="-420967" algn="l" rtl="0" eaLnBrk="0" fontAlgn="base" hangingPunct="0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pitchFamily="108" charset="0"/>
        <a:buChar char="•"/>
        <a:defRPr sz="3100">
          <a:solidFill>
            <a:schemeClr val="tx1"/>
          </a:solidFill>
          <a:latin typeface="Segoe UI"/>
          <a:ea typeface="+mn-ea"/>
          <a:cs typeface="+mn-cs"/>
          <a:sym typeface="Segoe UI Light" pitchFamily="108" charset="0"/>
        </a:defRPr>
      </a:lvl2pPr>
      <a:lvl3pPr marL="1272256" indent="-420967" algn="l" rtl="0" eaLnBrk="0" fontAlgn="base" hangingPunct="0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pitchFamily="108" charset="0"/>
        <a:buChar char="•"/>
        <a:defRPr sz="3100">
          <a:solidFill>
            <a:schemeClr val="tx1"/>
          </a:solidFill>
          <a:latin typeface="Segoe UI"/>
          <a:ea typeface="+mn-ea"/>
          <a:cs typeface="+mn-cs"/>
          <a:sym typeface="Segoe UI Light" pitchFamily="108" charset="0"/>
        </a:defRPr>
      </a:lvl3pPr>
      <a:lvl4pPr marL="1599674" indent="-420967" algn="l" rtl="0" eaLnBrk="0" fontAlgn="base" hangingPunct="0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pitchFamily="108" charset="0"/>
        <a:buChar char="•"/>
        <a:defRPr sz="3100">
          <a:solidFill>
            <a:schemeClr val="tx1"/>
          </a:solidFill>
          <a:latin typeface="Segoe UI"/>
          <a:ea typeface="+mn-ea"/>
          <a:cs typeface="+mn-cs"/>
          <a:sym typeface="Segoe UI Light" pitchFamily="108" charset="0"/>
        </a:defRPr>
      </a:lvl4pPr>
      <a:lvl5pPr marL="1927093" indent="-420967" algn="l" rtl="0" eaLnBrk="0" fontAlgn="base" hangingPunct="0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pitchFamily="108" charset="0"/>
        <a:buChar char="•"/>
        <a:defRPr sz="3100">
          <a:solidFill>
            <a:schemeClr val="tx1"/>
          </a:solidFill>
          <a:latin typeface="Segoe UI"/>
          <a:ea typeface="+mn-ea"/>
          <a:cs typeface="+mn-cs"/>
          <a:sym typeface="Segoe UI Light" pitchFamily="108" charset="0"/>
        </a:defRPr>
      </a:lvl5pPr>
      <a:lvl6pPr marL="2263866" indent="-420967" algn="l" rtl="0" fontAlgn="base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Segoe UI Light" charset="0"/>
        </a:defRPr>
      </a:lvl6pPr>
      <a:lvl7pPr marL="2600640" indent="-420967" algn="l" rtl="0" fontAlgn="base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Segoe UI Light" charset="0"/>
        </a:defRPr>
      </a:lvl7pPr>
      <a:lvl8pPr marL="2937413" indent="-420967" algn="l" rtl="0" fontAlgn="base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Segoe UI Light" charset="0"/>
        </a:defRPr>
      </a:lvl8pPr>
      <a:lvl9pPr marL="3274187" indent="-420967" algn="l" rtl="0" fontAlgn="base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Segoe UI Light" charset="0"/>
        </a:defRPr>
      </a:lvl9pPr>
    </p:bodyStyle>
    <p:otherStyle>
      <a:defPPr>
        <a:defRPr lang="en-US"/>
      </a:defPPr>
      <a:lvl1pPr marL="0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6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7ED173-4302-4FCC-A613-71CB65E2E65E}" type="datetime1">
              <a:rPr lang="ru-RU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6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9898DB-7FFC-4369-B6CB-8B6B7E521FD7}" type="slidenum">
              <a:rPr lang="ru-RU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636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7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7ED173-4302-4FCC-A613-71CB65E2E65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7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7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9898DB-7FFC-4369-B6CB-8B6B7E521F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9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7ED173-4302-4FCC-A613-71CB65E2E65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7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9898DB-7FFC-4369-B6CB-8B6B7E521F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/>
          </p:cNvSpPr>
          <p:nvPr/>
        </p:nvSpPr>
        <p:spPr bwMode="auto">
          <a:xfrm>
            <a:off x="9499701" y="6572250"/>
            <a:ext cx="309563" cy="285750"/>
          </a:xfrm>
          <a:prstGeom prst="rect">
            <a:avLst/>
          </a:prstGeom>
          <a:gradFill rotWithShape="0">
            <a:gsLst>
              <a:gs pos="0">
                <a:srgbClr val="38682E"/>
              </a:gs>
              <a:gs pos="100000">
                <a:srgbClr val="89B335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1" name="Rectangle 2"/>
          <p:cNvSpPr>
            <a:spLocks/>
          </p:cNvSpPr>
          <p:nvPr/>
        </p:nvSpPr>
        <p:spPr bwMode="auto">
          <a:xfrm>
            <a:off x="77391" y="53578"/>
            <a:ext cx="9731872" cy="1312664"/>
          </a:xfrm>
          <a:prstGeom prst="rect">
            <a:avLst/>
          </a:prstGeom>
          <a:gradFill rotWithShape="0">
            <a:gsLst>
              <a:gs pos="0">
                <a:srgbClr val="38682E"/>
              </a:gs>
              <a:gs pos="100000">
                <a:srgbClr val="89B335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996" y="178652"/>
            <a:ext cx="8716119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Segoe UI" charset="0"/>
              </a:rPr>
              <a:t>Click to edit Master title style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996" y="1777008"/>
            <a:ext cx="8716119" cy="479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7419" tIns="37419" rIns="37419" bIns="3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Segoe UI Light" charset="0"/>
              </a:rPr>
              <a:t>Click to edit Master text styles</a:t>
            </a:r>
          </a:p>
          <a:p>
            <a:pPr lvl="1"/>
            <a:r>
              <a:rPr lang="en-US" dirty="0">
                <a:sym typeface="Segoe UI Light" charset="0"/>
              </a:rPr>
              <a:t>Second level</a:t>
            </a:r>
          </a:p>
          <a:p>
            <a:pPr lvl="2"/>
            <a:r>
              <a:rPr lang="en-US" dirty="0">
                <a:sym typeface="Segoe UI Light" charset="0"/>
              </a:rPr>
              <a:t>Third level</a:t>
            </a:r>
          </a:p>
          <a:p>
            <a:pPr lvl="3"/>
            <a:r>
              <a:rPr lang="en-US" dirty="0">
                <a:sym typeface="Segoe UI Light" charset="0"/>
              </a:rPr>
              <a:t>Fourth level</a:t>
            </a:r>
          </a:p>
          <a:p>
            <a:pPr lvl="4"/>
            <a:r>
              <a:rPr lang="en-US" dirty="0">
                <a:sym typeface="Segoe UI Light" charset="0"/>
              </a:rPr>
              <a:t>Fifth level</a:t>
            </a:r>
          </a:p>
        </p:txBody>
      </p:sp>
      <p:sp>
        <p:nvSpPr>
          <p:cNvPr id="2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531145" y="6572250"/>
            <a:ext cx="274495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7355" tIns="33677" rIns="67355" bIns="33677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FFFFFF"/>
                </a:solidFill>
                <a:cs typeface="Segoe UI" pitchFamily="34" charset="0"/>
              </a:defRPr>
            </a:lvl1pPr>
          </a:lstStyle>
          <a:p>
            <a:fld id="{DF478968-C898-41CC-969B-385C85758A3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056" name="Group 10"/>
          <p:cNvGrpSpPr>
            <a:grpSpLocks/>
          </p:cNvGrpSpPr>
          <p:nvPr/>
        </p:nvGrpSpPr>
        <p:grpSpPr bwMode="auto">
          <a:xfrm rot="5400000">
            <a:off x="8427463" y="90442"/>
            <a:ext cx="276820" cy="203150"/>
            <a:chOff x="0" y="0"/>
            <a:chExt cx="248" cy="167"/>
          </a:xfrm>
        </p:grpSpPr>
        <p:sp>
          <p:nvSpPr>
            <p:cNvPr id="2057" name="Rectangle 7"/>
            <p:cNvSpPr>
              <a:spLocks/>
            </p:cNvSpPr>
            <p:nvPr/>
          </p:nvSpPr>
          <p:spPr bwMode="auto">
            <a:xfrm>
              <a:off x="0" y="58"/>
              <a:ext cx="248" cy="55"/>
            </a:xfrm>
            <a:prstGeom prst="rect">
              <a:avLst/>
            </a:prstGeom>
            <a:solidFill>
              <a:srgbClr val="89B335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058" name="Rectangle 8"/>
            <p:cNvSpPr>
              <a:spLocks/>
            </p:cNvSpPr>
            <p:nvPr/>
          </p:nvSpPr>
          <p:spPr bwMode="auto">
            <a:xfrm>
              <a:off x="0" y="0"/>
              <a:ext cx="248" cy="58"/>
            </a:xfrm>
            <a:prstGeom prst="rect">
              <a:avLst/>
            </a:prstGeom>
            <a:solidFill>
              <a:srgbClr val="D4E0B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059" name="Rectangle 9"/>
            <p:cNvSpPr>
              <a:spLocks/>
            </p:cNvSpPr>
            <p:nvPr/>
          </p:nvSpPr>
          <p:spPr bwMode="auto">
            <a:xfrm>
              <a:off x="0" y="113"/>
              <a:ext cx="248" cy="54"/>
            </a:xfrm>
            <a:prstGeom prst="rect">
              <a:avLst/>
            </a:prstGeom>
            <a:solidFill>
              <a:srgbClr val="38682E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12" name="Picture 1"/>
          <p:cNvPicPr>
            <a:picLocks noChangeAspect="1" noChangeArrowheads="1"/>
          </p:cNvPicPr>
          <p:nvPr userDrawn="1"/>
        </p:nvPicPr>
        <p:blipFill>
          <a:blip r:embed="rId13" cstate="print"/>
          <a:srcRect l="27376" b="21880"/>
          <a:stretch>
            <a:fillRect/>
          </a:stretch>
        </p:blipFill>
        <p:spPr bwMode="auto">
          <a:xfrm>
            <a:off x="8662258" y="49740"/>
            <a:ext cx="1159971" cy="28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484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bg1"/>
          </a:solidFill>
          <a:latin typeface="+mj-lt"/>
          <a:ea typeface="+mj-ea"/>
          <a:cs typeface="+mj-cs"/>
          <a:sym typeface="Segoe U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pitchFamily="34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charset="0"/>
        </a:defRPr>
      </a:lvl9pPr>
    </p:titleStyle>
    <p:bodyStyle>
      <a:lvl1pPr marL="617418" indent="-420967" algn="l" rtl="0" eaLnBrk="0" fontAlgn="base" hangingPunct="0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pitchFamily="108" charset="0"/>
        <a:buChar char="•"/>
        <a:defRPr sz="3100">
          <a:solidFill>
            <a:schemeClr val="tx1"/>
          </a:solidFill>
          <a:latin typeface="Segoe UI"/>
          <a:ea typeface="+mn-ea"/>
          <a:cs typeface="+mn-cs"/>
          <a:sym typeface="Segoe UI Light" pitchFamily="108" charset="0"/>
        </a:defRPr>
      </a:lvl1pPr>
      <a:lvl2pPr marL="944837" indent="-420967" algn="l" rtl="0" eaLnBrk="0" fontAlgn="base" hangingPunct="0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pitchFamily="108" charset="0"/>
        <a:buChar char="•"/>
        <a:defRPr sz="3100">
          <a:solidFill>
            <a:schemeClr val="tx1"/>
          </a:solidFill>
          <a:latin typeface="Segoe UI"/>
          <a:ea typeface="+mn-ea"/>
          <a:cs typeface="+mn-cs"/>
          <a:sym typeface="Segoe UI Light" pitchFamily="108" charset="0"/>
        </a:defRPr>
      </a:lvl2pPr>
      <a:lvl3pPr marL="1272256" indent="-420967" algn="l" rtl="0" eaLnBrk="0" fontAlgn="base" hangingPunct="0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pitchFamily="108" charset="0"/>
        <a:buChar char="•"/>
        <a:defRPr sz="3100">
          <a:solidFill>
            <a:schemeClr val="tx1"/>
          </a:solidFill>
          <a:latin typeface="Segoe UI"/>
          <a:ea typeface="+mn-ea"/>
          <a:cs typeface="+mn-cs"/>
          <a:sym typeface="Segoe UI Light" pitchFamily="108" charset="0"/>
        </a:defRPr>
      </a:lvl3pPr>
      <a:lvl4pPr marL="1599674" indent="-420967" algn="l" rtl="0" eaLnBrk="0" fontAlgn="base" hangingPunct="0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pitchFamily="108" charset="0"/>
        <a:buChar char="•"/>
        <a:defRPr sz="3100">
          <a:solidFill>
            <a:schemeClr val="tx1"/>
          </a:solidFill>
          <a:latin typeface="Segoe UI"/>
          <a:ea typeface="+mn-ea"/>
          <a:cs typeface="+mn-cs"/>
          <a:sym typeface="Segoe UI Light" pitchFamily="108" charset="0"/>
        </a:defRPr>
      </a:lvl4pPr>
      <a:lvl5pPr marL="1927093" indent="-420967" algn="l" rtl="0" eaLnBrk="0" fontAlgn="base" hangingPunct="0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pitchFamily="108" charset="0"/>
        <a:buChar char="•"/>
        <a:defRPr sz="3100">
          <a:solidFill>
            <a:schemeClr val="tx1"/>
          </a:solidFill>
          <a:latin typeface="Segoe UI"/>
          <a:ea typeface="+mn-ea"/>
          <a:cs typeface="+mn-cs"/>
          <a:sym typeface="Segoe UI Light" pitchFamily="108" charset="0"/>
        </a:defRPr>
      </a:lvl5pPr>
      <a:lvl6pPr marL="2263866" indent="-420967" algn="l" rtl="0" fontAlgn="base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Segoe UI Light" charset="0"/>
        </a:defRPr>
      </a:lvl6pPr>
      <a:lvl7pPr marL="2600640" indent="-420967" algn="l" rtl="0" fontAlgn="base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Segoe UI Light" charset="0"/>
        </a:defRPr>
      </a:lvl7pPr>
      <a:lvl8pPr marL="2937413" indent="-420967" algn="l" rtl="0" fontAlgn="base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Segoe UI Light" charset="0"/>
        </a:defRPr>
      </a:lvl8pPr>
      <a:lvl9pPr marL="3274187" indent="-420967" algn="l" rtl="0" fontAlgn="base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Segoe UI Light" charset="0"/>
        </a:defRPr>
      </a:lvl9pPr>
    </p:bodyStyle>
    <p:otherStyle>
      <a:defPPr>
        <a:defRPr lang="en-US"/>
      </a:defPPr>
      <a:lvl1pPr marL="0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/>
          </p:cNvSpPr>
          <p:nvPr/>
        </p:nvSpPr>
        <p:spPr bwMode="auto">
          <a:xfrm>
            <a:off x="9499701" y="6572250"/>
            <a:ext cx="309563" cy="285750"/>
          </a:xfrm>
          <a:prstGeom prst="rect">
            <a:avLst/>
          </a:prstGeom>
          <a:gradFill rotWithShape="0">
            <a:gsLst>
              <a:gs pos="0">
                <a:srgbClr val="38682E"/>
              </a:gs>
              <a:gs pos="100000">
                <a:srgbClr val="89B335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ea typeface="ヒラギノ角ゴ ProN W3"/>
            </a:endParaRPr>
          </a:p>
        </p:txBody>
      </p:sp>
      <p:sp>
        <p:nvSpPr>
          <p:cNvPr id="2051" name="Rectangle 2"/>
          <p:cNvSpPr>
            <a:spLocks/>
          </p:cNvSpPr>
          <p:nvPr/>
        </p:nvSpPr>
        <p:spPr bwMode="auto">
          <a:xfrm>
            <a:off x="77391" y="53578"/>
            <a:ext cx="9731872" cy="1312664"/>
          </a:xfrm>
          <a:prstGeom prst="rect">
            <a:avLst/>
          </a:prstGeom>
          <a:gradFill rotWithShape="0">
            <a:gsLst>
              <a:gs pos="0">
                <a:srgbClr val="38682E"/>
              </a:gs>
              <a:gs pos="100000">
                <a:srgbClr val="89B335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ea typeface="ヒラギノ角ゴ ProN W3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996" y="178620"/>
            <a:ext cx="8716119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Segoe UI" charset="0"/>
              </a:rPr>
              <a:t>Click to edit Master title style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996" y="1777008"/>
            <a:ext cx="8716119" cy="479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7419" tIns="37419" rIns="37419" bIns="3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Segoe UI Light" charset="0"/>
              </a:rPr>
              <a:t>Click to edit Master text styles</a:t>
            </a:r>
          </a:p>
          <a:p>
            <a:pPr lvl="1"/>
            <a:r>
              <a:rPr lang="en-US" dirty="0">
                <a:sym typeface="Segoe UI Light" charset="0"/>
              </a:rPr>
              <a:t>Second level</a:t>
            </a:r>
          </a:p>
          <a:p>
            <a:pPr lvl="2"/>
            <a:r>
              <a:rPr lang="en-US" dirty="0">
                <a:sym typeface="Segoe UI Light" charset="0"/>
              </a:rPr>
              <a:t>Third level</a:t>
            </a:r>
          </a:p>
          <a:p>
            <a:pPr lvl="3"/>
            <a:r>
              <a:rPr lang="en-US" dirty="0">
                <a:sym typeface="Segoe UI Light" charset="0"/>
              </a:rPr>
              <a:t>Fourth level</a:t>
            </a:r>
          </a:p>
          <a:p>
            <a:pPr lvl="4"/>
            <a:r>
              <a:rPr lang="en-US" dirty="0">
                <a:sym typeface="Segoe UI Light" charset="0"/>
              </a:rPr>
              <a:t>Fifth level</a:t>
            </a:r>
          </a:p>
        </p:txBody>
      </p:sp>
      <p:sp>
        <p:nvSpPr>
          <p:cNvPr id="2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531145" y="6572250"/>
            <a:ext cx="274495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7355" tIns="33677" rIns="67355" bIns="33677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FFFFFF"/>
                </a:solidFill>
                <a:cs typeface="Segoe UI" pitchFamily="34" charset="0"/>
              </a:defRPr>
            </a:lvl1pPr>
          </a:lstStyle>
          <a:p>
            <a:fld id="{DF478968-C898-41CC-969B-385C85758A30}" type="slidenum">
              <a:rPr lang="en-US">
                <a:ea typeface="ヒラギノ角ゴ ProN W3"/>
              </a:rPr>
              <a:pPr/>
              <a:t>‹#›</a:t>
            </a:fld>
            <a:endParaRPr lang="en-US">
              <a:ea typeface="ヒラギノ角ゴ ProN W3"/>
            </a:endParaRPr>
          </a:p>
        </p:txBody>
      </p:sp>
      <p:grpSp>
        <p:nvGrpSpPr>
          <p:cNvPr id="2056" name="Group 10"/>
          <p:cNvGrpSpPr>
            <a:grpSpLocks/>
          </p:cNvGrpSpPr>
          <p:nvPr/>
        </p:nvGrpSpPr>
        <p:grpSpPr bwMode="auto">
          <a:xfrm rot="5400000">
            <a:off x="8427463" y="90426"/>
            <a:ext cx="276820" cy="203150"/>
            <a:chOff x="0" y="0"/>
            <a:chExt cx="248" cy="167"/>
          </a:xfrm>
        </p:grpSpPr>
        <p:sp>
          <p:nvSpPr>
            <p:cNvPr id="2057" name="Rectangle 7"/>
            <p:cNvSpPr>
              <a:spLocks/>
            </p:cNvSpPr>
            <p:nvPr/>
          </p:nvSpPr>
          <p:spPr bwMode="auto">
            <a:xfrm>
              <a:off x="0" y="58"/>
              <a:ext cx="248" cy="55"/>
            </a:xfrm>
            <a:prstGeom prst="rect">
              <a:avLst/>
            </a:prstGeom>
            <a:solidFill>
              <a:srgbClr val="89B335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ea typeface="ヒラギノ角ゴ ProN W3"/>
              </a:endParaRPr>
            </a:p>
          </p:txBody>
        </p:sp>
        <p:sp>
          <p:nvSpPr>
            <p:cNvPr id="2058" name="Rectangle 8"/>
            <p:cNvSpPr>
              <a:spLocks/>
            </p:cNvSpPr>
            <p:nvPr/>
          </p:nvSpPr>
          <p:spPr bwMode="auto">
            <a:xfrm>
              <a:off x="0" y="0"/>
              <a:ext cx="248" cy="58"/>
            </a:xfrm>
            <a:prstGeom prst="rect">
              <a:avLst/>
            </a:prstGeom>
            <a:solidFill>
              <a:srgbClr val="D4E0B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ea typeface="ヒラギノ角ゴ ProN W3"/>
              </a:endParaRPr>
            </a:p>
          </p:txBody>
        </p:sp>
        <p:sp>
          <p:nvSpPr>
            <p:cNvPr id="2059" name="Rectangle 9"/>
            <p:cNvSpPr>
              <a:spLocks/>
            </p:cNvSpPr>
            <p:nvPr/>
          </p:nvSpPr>
          <p:spPr bwMode="auto">
            <a:xfrm>
              <a:off x="0" y="113"/>
              <a:ext cx="248" cy="54"/>
            </a:xfrm>
            <a:prstGeom prst="rect">
              <a:avLst/>
            </a:prstGeom>
            <a:solidFill>
              <a:srgbClr val="38682E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ea typeface="ヒラギノ角ゴ ProN W3"/>
              </a:endParaRPr>
            </a:p>
          </p:txBody>
        </p:sp>
      </p:grpSp>
      <p:pic>
        <p:nvPicPr>
          <p:cNvPr id="12" name="Picture 1"/>
          <p:cNvPicPr>
            <a:picLocks noChangeAspect="1" noChangeArrowheads="1"/>
          </p:cNvPicPr>
          <p:nvPr userDrawn="1"/>
        </p:nvPicPr>
        <p:blipFill>
          <a:blip r:embed="rId13" cstate="print"/>
          <a:srcRect l="27376" b="21880"/>
          <a:stretch>
            <a:fillRect/>
          </a:stretch>
        </p:blipFill>
        <p:spPr bwMode="auto">
          <a:xfrm>
            <a:off x="8662258" y="49740"/>
            <a:ext cx="1159971" cy="28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079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bg1"/>
          </a:solidFill>
          <a:latin typeface="+mj-lt"/>
          <a:ea typeface="+mj-ea"/>
          <a:cs typeface="+mj-cs"/>
          <a:sym typeface="Segoe U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pitchFamily="34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charset="0"/>
        </a:defRPr>
      </a:lvl9pPr>
    </p:titleStyle>
    <p:bodyStyle>
      <a:lvl1pPr marL="617418" indent="-420967" algn="l" rtl="0" eaLnBrk="0" fontAlgn="base" hangingPunct="0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pitchFamily="108" charset="0"/>
        <a:buChar char="•"/>
        <a:defRPr sz="3100">
          <a:solidFill>
            <a:schemeClr val="tx1"/>
          </a:solidFill>
          <a:latin typeface="Segoe UI"/>
          <a:ea typeface="+mn-ea"/>
          <a:cs typeface="+mn-cs"/>
          <a:sym typeface="Segoe UI Light" pitchFamily="108" charset="0"/>
        </a:defRPr>
      </a:lvl1pPr>
      <a:lvl2pPr marL="944837" indent="-420967" algn="l" rtl="0" eaLnBrk="0" fontAlgn="base" hangingPunct="0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pitchFamily="108" charset="0"/>
        <a:buChar char="•"/>
        <a:defRPr sz="3100">
          <a:solidFill>
            <a:schemeClr val="tx1"/>
          </a:solidFill>
          <a:latin typeface="Segoe UI"/>
          <a:ea typeface="+mn-ea"/>
          <a:cs typeface="+mn-cs"/>
          <a:sym typeface="Segoe UI Light" pitchFamily="108" charset="0"/>
        </a:defRPr>
      </a:lvl2pPr>
      <a:lvl3pPr marL="1272256" indent="-420967" algn="l" rtl="0" eaLnBrk="0" fontAlgn="base" hangingPunct="0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pitchFamily="108" charset="0"/>
        <a:buChar char="•"/>
        <a:defRPr sz="3100">
          <a:solidFill>
            <a:schemeClr val="tx1"/>
          </a:solidFill>
          <a:latin typeface="Segoe UI"/>
          <a:ea typeface="+mn-ea"/>
          <a:cs typeface="+mn-cs"/>
          <a:sym typeface="Segoe UI Light" pitchFamily="108" charset="0"/>
        </a:defRPr>
      </a:lvl3pPr>
      <a:lvl4pPr marL="1599674" indent="-420967" algn="l" rtl="0" eaLnBrk="0" fontAlgn="base" hangingPunct="0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pitchFamily="108" charset="0"/>
        <a:buChar char="•"/>
        <a:defRPr sz="3100">
          <a:solidFill>
            <a:schemeClr val="tx1"/>
          </a:solidFill>
          <a:latin typeface="Segoe UI"/>
          <a:ea typeface="+mn-ea"/>
          <a:cs typeface="+mn-cs"/>
          <a:sym typeface="Segoe UI Light" pitchFamily="108" charset="0"/>
        </a:defRPr>
      </a:lvl4pPr>
      <a:lvl5pPr marL="1927093" indent="-420967" algn="l" rtl="0" eaLnBrk="0" fontAlgn="base" hangingPunct="0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pitchFamily="108" charset="0"/>
        <a:buChar char="•"/>
        <a:defRPr sz="3100">
          <a:solidFill>
            <a:schemeClr val="tx1"/>
          </a:solidFill>
          <a:latin typeface="Segoe UI"/>
          <a:ea typeface="+mn-ea"/>
          <a:cs typeface="+mn-cs"/>
          <a:sym typeface="Segoe UI Light" pitchFamily="108" charset="0"/>
        </a:defRPr>
      </a:lvl5pPr>
      <a:lvl6pPr marL="2263866" indent="-420967" algn="l" rtl="0" fontAlgn="base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Segoe UI Light" charset="0"/>
        </a:defRPr>
      </a:lvl6pPr>
      <a:lvl7pPr marL="2600640" indent="-420967" algn="l" rtl="0" fontAlgn="base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Segoe UI Light" charset="0"/>
        </a:defRPr>
      </a:lvl7pPr>
      <a:lvl8pPr marL="2937413" indent="-420967" algn="l" rtl="0" fontAlgn="base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Segoe UI Light" charset="0"/>
        </a:defRPr>
      </a:lvl8pPr>
      <a:lvl9pPr marL="3274187" indent="-420967" algn="l" rtl="0" fontAlgn="base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Segoe UI Light" charset="0"/>
        </a:defRPr>
      </a:lvl9pPr>
    </p:bodyStyle>
    <p:otherStyle>
      <a:defPPr>
        <a:defRPr lang="en-US"/>
      </a:defPPr>
      <a:lvl1pPr marL="0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/>
          </p:cNvSpPr>
          <p:nvPr/>
        </p:nvSpPr>
        <p:spPr bwMode="auto">
          <a:xfrm>
            <a:off x="9499701" y="6572250"/>
            <a:ext cx="309563" cy="285750"/>
          </a:xfrm>
          <a:prstGeom prst="rect">
            <a:avLst/>
          </a:prstGeom>
          <a:gradFill rotWithShape="0">
            <a:gsLst>
              <a:gs pos="0">
                <a:srgbClr val="38682E"/>
              </a:gs>
              <a:gs pos="100000">
                <a:srgbClr val="89B335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ea typeface="ヒラギノ角ゴ ProN W3"/>
            </a:endParaRPr>
          </a:p>
        </p:txBody>
      </p:sp>
      <p:sp>
        <p:nvSpPr>
          <p:cNvPr id="2051" name="Rectangle 2"/>
          <p:cNvSpPr>
            <a:spLocks/>
          </p:cNvSpPr>
          <p:nvPr/>
        </p:nvSpPr>
        <p:spPr bwMode="auto">
          <a:xfrm>
            <a:off x="77391" y="53578"/>
            <a:ext cx="9731872" cy="1312664"/>
          </a:xfrm>
          <a:prstGeom prst="rect">
            <a:avLst/>
          </a:prstGeom>
          <a:gradFill rotWithShape="0">
            <a:gsLst>
              <a:gs pos="0">
                <a:srgbClr val="38682E"/>
              </a:gs>
              <a:gs pos="100000">
                <a:srgbClr val="89B335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ea typeface="ヒラギノ角ゴ ProN W3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996" y="178626"/>
            <a:ext cx="8716119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Segoe UI" charset="0"/>
              </a:rPr>
              <a:t>Click to edit Master title style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996" y="1777008"/>
            <a:ext cx="8716119" cy="479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7419" tIns="37419" rIns="37419" bIns="3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Segoe UI Light" charset="0"/>
              </a:rPr>
              <a:t>Click to edit Master text styles</a:t>
            </a:r>
          </a:p>
          <a:p>
            <a:pPr lvl="1"/>
            <a:r>
              <a:rPr lang="en-US" dirty="0">
                <a:sym typeface="Segoe UI Light" charset="0"/>
              </a:rPr>
              <a:t>Second level</a:t>
            </a:r>
          </a:p>
          <a:p>
            <a:pPr lvl="2"/>
            <a:r>
              <a:rPr lang="en-US" dirty="0">
                <a:sym typeface="Segoe UI Light" charset="0"/>
              </a:rPr>
              <a:t>Third level</a:t>
            </a:r>
          </a:p>
          <a:p>
            <a:pPr lvl="3"/>
            <a:r>
              <a:rPr lang="en-US" dirty="0">
                <a:sym typeface="Segoe UI Light" charset="0"/>
              </a:rPr>
              <a:t>Fourth level</a:t>
            </a:r>
          </a:p>
          <a:p>
            <a:pPr lvl="4"/>
            <a:r>
              <a:rPr lang="en-US" dirty="0">
                <a:sym typeface="Segoe UI Light" charset="0"/>
              </a:rPr>
              <a:t>Fifth level</a:t>
            </a:r>
          </a:p>
        </p:txBody>
      </p:sp>
      <p:sp>
        <p:nvSpPr>
          <p:cNvPr id="2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531145" y="6572250"/>
            <a:ext cx="274495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7355" tIns="33677" rIns="67355" bIns="33677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FFFFFF"/>
                </a:solidFill>
                <a:cs typeface="Segoe UI" pitchFamily="34" charset="0"/>
              </a:defRPr>
            </a:lvl1pPr>
          </a:lstStyle>
          <a:p>
            <a:fld id="{DF478968-C898-41CC-969B-385C85758A30}" type="slidenum">
              <a:rPr lang="en-US">
                <a:ea typeface="ヒラギノ角ゴ ProN W3"/>
              </a:rPr>
              <a:pPr/>
              <a:t>‹#›</a:t>
            </a:fld>
            <a:endParaRPr lang="en-US">
              <a:ea typeface="ヒラギノ角ゴ ProN W3"/>
            </a:endParaRPr>
          </a:p>
        </p:txBody>
      </p:sp>
      <p:grpSp>
        <p:nvGrpSpPr>
          <p:cNvPr id="2056" name="Group 10"/>
          <p:cNvGrpSpPr>
            <a:grpSpLocks/>
          </p:cNvGrpSpPr>
          <p:nvPr/>
        </p:nvGrpSpPr>
        <p:grpSpPr bwMode="auto">
          <a:xfrm rot="5400000">
            <a:off x="8427463" y="90429"/>
            <a:ext cx="276820" cy="203150"/>
            <a:chOff x="0" y="0"/>
            <a:chExt cx="248" cy="167"/>
          </a:xfrm>
        </p:grpSpPr>
        <p:sp>
          <p:nvSpPr>
            <p:cNvPr id="2057" name="Rectangle 7"/>
            <p:cNvSpPr>
              <a:spLocks/>
            </p:cNvSpPr>
            <p:nvPr/>
          </p:nvSpPr>
          <p:spPr bwMode="auto">
            <a:xfrm>
              <a:off x="0" y="58"/>
              <a:ext cx="248" cy="55"/>
            </a:xfrm>
            <a:prstGeom prst="rect">
              <a:avLst/>
            </a:prstGeom>
            <a:solidFill>
              <a:srgbClr val="89B335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ea typeface="ヒラギノ角ゴ ProN W3"/>
              </a:endParaRPr>
            </a:p>
          </p:txBody>
        </p:sp>
        <p:sp>
          <p:nvSpPr>
            <p:cNvPr id="2058" name="Rectangle 8"/>
            <p:cNvSpPr>
              <a:spLocks/>
            </p:cNvSpPr>
            <p:nvPr/>
          </p:nvSpPr>
          <p:spPr bwMode="auto">
            <a:xfrm>
              <a:off x="0" y="0"/>
              <a:ext cx="248" cy="58"/>
            </a:xfrm>
            <a:prstGeom prst="rect">
              <a:avLst/>
            </a:prstGeom>
            <a:solidFill>
              <a:srgbClr val="D4E0B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ea typeface="ヒラギノ角ゴ ProN W3"/>
              </a:endParaRPr>
            </a:p>
          </p:txBody>
        </p:sp>
        <p:sp>
          <p:nvSpPr>
            <p:cNvPr id="2059" name="Rectangle 9"/>
            <p:cNvSpPr>
              <a:spLocks/>
            </p:cNvSpPr>
            <p:nvPr/>
          </p:nvSpPr>
          <p:spPr bwMode="auto">
            <a:xfrm>
              <a:off x="0" y="113"/>
              <a:ext cx="248" cy="54"/>
            </a:xfrm>
            <a:prstGeom prst="rect">
              <a:avLst/>
            </a:prstGeom>
            <a:solidFill>
              <a:srgbClr val="38682E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ea typeface="ヒラギノ角ゴ ProN W3"/>
              </a:endParaRPr>
            </a:p>
          </p:txBody>
        </p:sp>
      </p:grpSp>
      <p:pic>
        <p:nvPicPr>
          <p:cNvPr id="12" name="Picture 1"/>
          <p:cNvPicPr>
            <a:picLocks noChangeAspect="1" noChangeArrowheads="1"/>
          </p:cNvPicPr>
          <p:nvPr userDrawn="1"/>
        </p:nvPicPr>
        <p:blipFill>
          <a:blip r:embed="rId13" cstate="print"/>
          <a:srcRect l="27376" b="21880"/>
          <a:stretch>
            <a:fillRect/>
          </a:stretch>
        </p:blipFill>
        <p:spPr bwMode="auto">
          <a:xfrm>
            <a:off x="8662258" y="49740"/>
            <a:ext cx="1159971" cy="28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58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bg1"/>
          </a:solidFill>
          <a:latin typeface="+mj-lt"/>
          <a:ea typeface="+mj-ea"/>
          <a:cs typeface="+mj-cs"/>
          <a:sym typeface="Segoe U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pitchFamily="34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Segoe UI" charset="0"/>
          <a:ea typeface="ヒラギノ角ゴ ProN W3" charset="0"/>
          <a:cs typeface="ヒラギノ角ゴ ProN W3" charset="0"/>
          <a:sym typeface="Segoe UI" charset="0"/>
        </a:defRPr>
      </a:lvl9pPr>
    </p:titleStyle>
    <p:bodyStyle>
      <a:lvl1pPr marL="617418" indent="-420967" algn="l" rtl="0" eaLnBrk="0" fontAlgn="base" hangingPunct="0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pitchFamily="108" charset="0"/>
        <a:buChar char="•"/>
        <a:defRPr sz="3100">
          <a:solidFill>
            <a:schemeClr val="tx1"/>
          </a:solidFill>
          <a:latin typeface="Segoe UI"/>
          <a:ea typeface="+mn-ea"/>
          <a:cs typeface="+mn-cs"/>
          <a:sym typeface="Segoe UI Light" pitchFamily="108" charset="0"/>
        </a:defRPr>
      </a:lvl1pPr>
      <a:lvl2pPr marL="944837" indent="-420967" algn="l" rtl="0" eaLnBrk="0" fontAlgn="base" hangingPunct="0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pitchFamily="108" charset="0"/>
        <a:buChar char="•"/>
        <a:defRPr sz="3100">
          <a:solidFill>
            <a:schemeClr val="tx1"/>
          </a:solidFill>
          <a:latin typeface="Segoe UI"/>
          <a:ea typeface="+mn-ea"/>
          <a:cs typeface="+mn-cs"/>
          <a:sym typeface="Segoe UI Light" pitchFamily="108" charset="0"/>
        </a:defRPr>
      </a:lvl2pPr>
      <a:lvl3pPr marL="1272256" indent="-420967" algn="l" rtl="0" eaLnBrk="0" fontAlgn="base" hangingPunct="0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pitchFamily="108" charset="0"/>
        <a:buChar char="•"/>
        <a:defRPr sz="3100">
          <a:solidFill>
            <a:schemeClr val="tx1"/>
          </a:solidFill>
          <a:latin typeface="Segoe UI"/>
          <a:ea typeface="+mn-ea"/>
          <a:cs typeface="+mn-cs"/>
          <a:sym typeface="Segoe UI Light" pitchFamily="108" charset="0"/>
        </a:defRPr>
      </a:lvl3pPr>
      <a:lvl4pPr marL="1599674" indent="-420967" algn="l" rtl="0" eaLnBrk="0" fontAlgn="base" hangingPunct="0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pitchFamily="108" charset="0"/>
        <a:buChar char="•"/>
        <a:defRPr sz="3100">
          <a:solidFill>
            <a:schemeClr val="tx1"/>
          </a:solidFill>
          <a:latin typeface="Segoe UI"/>
          <a:ea typeface="+mn-ea"/>
          <a:cs typeface="+mn-cs"/>
          <a:sym typeface="Segoe UI Light" pitchFamily="108" charset="0"/>
        </a:defRPr>
      </a:lvl4pPr>
      <a:lvl5pPr marL="1927093" indent="-420967" algn="l" rtl="0" eaLnBrk="0" fontAlgn="base" hangingPunct="0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pitchFamily="108" charset="0"/>
        <a:buChar char="•"/>
        <a:defRPr sz="3100">
          <a:solidFill>
            <a:schemeClr val="tx1"/>
          </a:solidFill>
          <a:latin typeface="Segoe UI"/>
          <a:ea typeface="+mn-ea"/>
          <a:cs typeface="+mn-cs"/>
          <a:sym typeface="Segoe UI Light" pitchFamily="108" charset="0"/>
        </a:defRPr>
      </a:lvl5pPr>
      <a:lvl6pPr marL="2263866" indent="-420967" algn="l" rtl="0" fontAlgn="base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Segoe UI Light" charset="0"/>
        </a:defRPr>
      </a:lvl6pPr>
      <a:lvl7pPr marL="2600640" indent="-420967" algn="l" rtl="0" fontAlgn="base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Segoe UI Light" charset="0"/>
        </a:defRPr>
      </a:lvl7pPr>
      <a:lvl8pPr marL="2937413" indent="-420967" algn="l" rtl="0" fontAlgn="base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Segoe UI Light" charset="0"/>
        </a:defRPr>
      </a:lvl8pPr>
      <a:lvl9pPr marL="3274187" indent="-420967" algn="l" rtl="0" fontAlgn="base">
        <a:spcBef>
          <a:spcPts val="1768"/>
        </a:spcBef>
        <a:spcAft>
          <a:spcPct val="0"/>
        </a:spcAft>
        <a:buClr>
          <a:srgbClr val="89B335"/>
        </a:buClr>
        <a:buSzPct val="171000"/>
        <a:buFont typeface="Segoe UI Light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Segoe UI Light" charset="0"/>
        </a:defRPr>
      </a:lvl9pPr>
    </p:bodyStyle>
    <p:otherStyle>
      <a:defPPr>
        <a:defRPr lang="en-US"/>
      </a:defPPr>
      <a:lvl1pPr marL="0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1073" y="188640"/>
            <a:ext cx="3428952" cy="8640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/>
          </p:cNvSpPr>
          <p:nvPr/>
        </p:nvSpPr>
        <p:spPr bwMode="auto">
          <a:xfrm>
            <a:off x="599777" y="5373217"/>
            <a:ext cx="9103072" cy="1008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400" dirty="0">
              <a:solidFill>
                <a:schemeClr val="tx1"/>
              </a:solidFill>
              <a:cs typeface="Segoe UI" pitchFamily="34" charset="0"/>
              <a:sym typeface="Segoe UI Light" pitchFamily="10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568624" y="2265834"/>
            <a:ext cx="8280920" cy="152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7419" tIns="37419" rIns="37419" bIns="37419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10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10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10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10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108" charset="0"/>
              </a:defRPr>
            </a:lvl5pPr>
            <a:lvl6pPr marL="336774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73547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010321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47094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rgbClr val="006600"/>
                </a:solidFill>
              </a:rPr>
              <a:t>ГОСУДАРСТВЕННО-ЧАСТНОЕ ПАРТНЕРСТВО:</a:t>
            </a:r>
          </a:p>
          <a:p>
            <a:pPr algn="l"/>
            <a:r>
              <a:rPr lang="ru-RU" sz="2400" b="1" dirty="0" smtClean="0">
                <a:solidFill>
                  <a:srgbClr val="006600"/>
                </a:solidFill>
              </a:rPr>
              <a:t>ЗА  ИЛИ   ПРОТИВ?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2903246" y="4221088"/>
            <a:ext cx="489851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92760" y="4941194"/>
            <a:ext cx="4636740" cy="135421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38682F"/>
              </a:solidFill>
            </a:endParaRPr>
          </a:p>
          <a:p>
            <a:endParaRPr lang="ru-RU" sz="1800" b="1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endParaRPr lang="ru-RU" sz="18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r>
              <a:rPr lang="ru-RU" sz="1800" b="1" dirty="0" smtClean="0">
                <a:solidFill>
                  <a:srgbClr val="38682F"/>
                </a:solidFill>
              </a:rPr>
              <a:t>  Москва 2014</a:t>
            </a:r>
            <a:endParaRPr lang="ru-RU" sz="1800" b="1" dirty="0">
              <a:solidFill>
                <a:srgbClr val="38682F"/>
              </a:solidFill>
            </a:endParaRPr>
          </a:p>
        </p:txBody>
      </p:sp>
      <p:sp>
        <p:nvSpPr>
          <p:cNvPr id="3" name="Минус 2"/>
          <p:cNvSpPr/>
          <p:nvPr/>
        </p:nvSpPr>
        <p:spPr bwMode="auto">
          <a:xfrm rot="5400000">
            <a:off x="974289" y="3304466"/>
            <a:ext cx="973838" cy="214835"/>
          </a:xfrm>
          <a:prstGeom prst="mathMinus">
            <a:avLst/>
          </a:prstGeom>
          <a:solidFill>
            <a:srgbClr val="38682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Segoe UI" charset="0"/>
              <a:ea typeface="ヒラギノ角ゴ ProN W3" charset="0"/>
              <a:cs typeface="ヒラギノ角ゴ ProN W3" charset="0"/>
              <a:sym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889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80" y="178620"/>
            <a:ext cx="8888635" cy="1071563"/>
          </a:xfrm>
        </p:spPr>
        <p:txBody>
          <a:bodyPr/>
          <a:lstStyle/>
          <a:p>
            <a:pPr algn="l"/>
            <a:r>
              <a:rPr lang="ru-RU" sz="2800" b="1" dirty="0" smtClean="0"/>
              <a:t>ПРИЧИНЫ ОТСТАВАНИЯ РЕЦИКЛИНГА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DA057-EEBD-47B9-BFBF-F888BE10048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0512" y="1556792"/>
            <a:ext cx="3456384" cy="42165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q"/>
            </a:pPr>
            <a:endParaRPr lang="ru-RU" sz="12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808080">
                    <a:lumMod val="75000"/>
                  </a:srgbClr>
                </a:solidFill>
              </a:rPr>
              <a:t>Отсутствие четкой законодательной базы в области </a:t>
            </a:r>
            <a:r>
              <a:rPr lang="en-US" sz="1600" b="1" dirty="0" smtClean="0">
                <a:solidFill>
                  <a:srgbClr val="808080">
                    <a:lumMod val="75000"/>
                  </a:srgbClr>
                </a:solidFill>
              </a:rPr>
              <a:t>Waste Management </a:t>
            </a:r>
            <a:r>
              <a:rPr lang="ru-RU" sz="1600" b="1" dirty="0" smtClean="0">
                <a:solidFill>
                  <a:srgbClr val="808080">
                    <a:lumMod val="75000"/>
                  </a:srgbClr>
                </a:solidFill>
              </a:rPr>
              <a:t> и </a:t>
            </a:r>
            <a:r>
              <a:rPr lang="en-US" sz="1600" b="1" dirty="0" smtClean="0">
                <a:solidFill>
                  <a:srgbClr val="808080">
                    <a:lumMod val="75000"/>
                  </a:srgbClr>
                </a:solidFill>
              </a:rPr>
              <a:t>Recycling</a:t>
            </a:r>
            <a:endParaRPr lang="ru-RU" sz="1600" b="1" dirty="0" smtClean="0">
              <a:solidFill>
                <a:srgbClr val="808080">
                  <a:lumMod val="75000"/>
                </a:srgbClr>
              </a:solidFill>
            </a:endParaRPr>
          </a:p>
          <a:p>
            <a:pPr algn="l"/>
            <a:endParaRPr lang="ru-RU" sz="1600" b="1" dirty="0" smtClean="0">
              <a:solidFill>
                <a:srgbClr val="808080">
                  <a:lumMod val="75000"/>
                </a:srgbClr>
              </a:solidFill>
            </a:endParaRP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808080">
                    <a:lumMod val="75000"/>
                  </a:srgbClr>
                </a:solidFill>
              </a:rPr>
              <a:t>  Отсутствие технологий, позволяющих  эффективный  </a:t>
            </a:r>
            <a:r>
              <a:rPr lang="ru-RU" sz="1600" b="1" dirty="0" err="1" smtClean="0">
                <a:solidFill>
                  <a:srgbClr val="808080">
                    <a:lumMod val="75000"/>
                  </a:srgbClr>
                </a:solidFill>
              </a:rPr>
              <a:t>рециклинг</a:t>
            </a:r>
            <a:r>
              <a:rPr lang="ru-RU" sz="1600" b="1" dirty="0" smtClean="0">
                <a:solidFill>
                  <a:srgbClr val="808080">
                    <a:lumMod val="75000"/>
                  </a:srgbClr>
                </a:solidFill>
              </a:rPr>
              <a:t>  на мелких объемах мусора. </a:t>
            </a:r>
          </a:p>
          <a:p>
            <a:pPr algn="l"/>
            <a:endParaRPr lang="ru-RU" sz="1600" b="1" dirty="0" smtClean="0">
              <a:solidFill>
                <a:srgbClr val="808080">
                  <a:lumMod val="75000"/>
                </a:srgbClr>
              </a:solidFill>
            </a:endParaRP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808080">
                    <a:lumMod val="75000"/>
                  </a:srgbClr>
                </a:solidFill>
              </a:rPr>
              <a:t>  Ограниченный </a:t>
            </a:r>
            <a:r>
              <a:rPr lang="ru-RU" sz="1600" b="1" dirty="0">
                <a:solidFill>
                  <a:srgbClr val="808080">
                    <a:lumMod val="75000"/>
                  </a:srgbClr>
                </a:solidFill>
              </a:rPr>
              <a:t>срок жизни </a:t>
            </a:r>
            <a:r>
              <a:rPr lang="ru-RU" sz="1600" b="1" dirty="0" smtClean="0">
                <a:solidFill>
                  <a:srgbClr val="808080">
                    <a:lumMod val="75000"/>
                  </a:srgbClr>
                </a:solidFill>
              </a:rPr>
              <a:t>мусорных полигонов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endParaRPr lang="ru-RU" sz="1600" dirty="0">
              <a:solidFill>
                <a:srgbClr val="808080">
                  <a:lumMod val="75000"/>
                </a:srgbClr>
              </a:solidFill>
            </a:endParaRPr>
          </a:p>
          <a:p>
            <a:pPr marL="285750" indent="-285750" algn="l" fontAlgn="t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808080">
                    <a:lumMod val="75000"/>
                  </a:srgbClr>
                </a:solidFill>
              </a:rPr>
              <a:t>«</a:t>
            </a:r>
            <a:r>
              <a:rPr lang="ru-RU" sz="1600" b="1" dirty="0">
                <a:solidFill>
                  <a:srgbClr val="808080">
                    <a:lumMod val="75000"/>
                  </a:srgbClr>
                </a:solidFill>
              </a:rPr>
              <a:t>Серые» схемы </a:t>
            </a:r>
            <a:r>
              <a:rPr lang="ru-RU" sz="1600" b="1" dirty="0" smtClean="0">
                <a:solidFill>
                  <a:srgbClr val="808080">
                    <a:lumMod val="75000"/>
                  </a:srgbClr>
                </a:solidFill>
              </a:rPr>
              <a:t>работы</a:t>
            </a:r>
          </a:p>
          <a:p>
            <a:pPr algn="l" fontAlgn="t"/>
            <a:endParaRPr lang="ru-RU" sz="1600" dirty="0">
              <a:solidFill>
                <a:srgbClr val="808080">
                  <a:lumMod val="75000"/>
                </a:srgbClr>
              </a:solidFill>
            </a:endParaRPr>
          </a:p>
          <a:p>
            <a:pPr marL="285750" indent="-285750" algn="l" fontAlgn="t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808080">
                    <a:lumMod val="75000"/>
                  </a:srgbClr>
                </a:solidFill>
              </a:rPr>
              <a:t>Отсутствие инвестиций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2480" y="4077097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8" name="Загнутый угол 7"/>
          <p:cNvSpPr/>
          <p:nvPr/>
        </p:nvSpPr>
        <p:spPr bwMode="auto">
          <a:xfrm>
            <a:off x="6249146" y="1844824"/>
            <a:ext cx="2880320" cy="4680520"/>
          </a:xfrm>
          <a:prstGeom prst="foldedCorner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808080">
                    <a:lumMod val="75000"/>
                  </a:srgbClr>
                </a:solidFill>
                <a:latin typeface="Segoe UI" charset="0"/>
                <a:ea typeface="ヒラギノ角ゴ ProN W3" charset="0"/>
                <a:sym typeface="Segoe UI" charset="0"/>
              </a:rPr>
              <a:t>Только  10 %</a:t>
            </a:r>
          </a:p>
          <a:p>
            <a:endParaRPr lang="ru-RU" sz="900" dirty="0" smtClean="0">
              <a:solidFill>
                <a:srgbClr val="808080">
                  <a:lumMod val="75000"/>
                </a:srgbClr>
              </a:solidFill>
              <a:latin typeface="Segoe UI" charset="0"/>
              <a:ea typeface="ヒラギノ角ゴ ProN W3" charset="0"/>
              <a:sym typeface="Segoe UI" charset="0"/>
            </a:endParaRPr>
          </a:p>
          <a:p>
            <a:endParaRPr lang="ru-RU" sz="900" dirty="0" smtClean="0">
              <a:solidFill>
                <a:srgbClr val="808080">
                  <a:lumMod val="75000"/>
                </a:srgbClr>
              </a:solidFill>
              <a:latin typeface="Segoe UI" charset="0"/>
              <a:ea typeface="ヒラギノ角ゴ ProN W3" charset="0"/>
              <a:sym typeface="Segoe UI" charset="0"/>
            </a:endParaRPr>
          </a:p>
          <a:p>
            <a:endParaRPr lang="ru-RU" sz="900" dirty="0" smtClean="0">
              <a:solidFill>
                <a:srgbClr val="808080">
                  <a:lumMod val="75000"/>
                </a:srgbClr>
              </a:solidFill>
              <a:latin typeface="Segoe UI" charset="0"/>
              <a:ea typeface="ヒラギノ角ゴ ProN W3" charset="0"/>
              <a:sym typeface="Segoe UI" charset="0"/>
            </a:endParaRPr>
          </a:p>
          <a:p>
            <a:endParaRPr lang="ru-RU" sz="900" dirty="0">
              <a:solidFill>
                <a:srgbClr val="808080">
                  <a:lumMod val="75000"/>
                </a:srgbClr>
              </a:solidFill>
              <a:latin typeface="Segoe UI" charset="0"/>
              <a:ea typeface="ヒラギノ角ゴ ProN W3" charset="0"/>
              <a:sym typeface="Segoe UI" charset="0"/>
            </a:endParaRPr>
          </a:p>
          <a:p>
            <a:endParaRPr lang="ru-RU" sz="900" dirty="0" smtClean="0">
              <a:solidFill>
                <a:srgbClr val="808080">
                  <a:lumMod val="75000"/>
                </a:srgbClr>
              </a:solidFill>
              <a:latin typeface="Segoe UI" charset="0"/>
              <a:ea typeface="ヒラギノ角ゴ ProN W3" charset="0"/>
              <a:sym typeface="Segoe UI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808080">
                    <a:lumMod val="75000"/>
                  </a:srgbClr>
                </a:solidFill>
              </a:rPr>
              <a:t>Основной </a:t>
            </a:r>
            <a:r>
              <a:rPr lang="ru-RU" sz="2000" b="1" dirty="0">
                <a:solidFill>
                  <a:srgbClr val="808080">
                    <a:lumMod val="75000"/>
                  </a:srgbClr>
                </a:solidFill>
              </a:rPr>
              <a:t>поток </a:t>
            </a:r>
            <a:r>
              <a:rPr lang="ru-RU" sz="2000" b="1" dirty="0" smtClean="0">
                <a:solidFill>
                  <a:srgbClr val="808080">
                    <a:lumMod val="75000"/>
                  </a:srgbClr>
                </a:solidFill>
              </a:rPr>
              <a:t> идет - </a:t>
            </a:r>
            <a:r>
              <a:rPr lang="ru-RU" sz="2000" b="1" dirty="0">
                <a:solidFill>
                  <a:srgbClr val="808080">
                    <a:lumMod val="75000"/>
                  </a:srgbClr>
                </a:solidFill>
              </a:rPr>
              <a:t>на экспорт (Украина, Китай</a:t>
            </a:r>
            <a:r>
              <a:rPr lang="ru-RU" sz="2000" b="1" dirty="0" smtClean="0">
                <a:solidFill>
                  <a:srgbClr val="808080">
                    <a:lumMod val="75000"/>
                  </a:srgbClr>
                </a:solidFill>
              </a:rPr>
              <a:t>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800" b="1" dirty="0" smtClean="0">
              <a:solidFill>
                <a:srgbClr val="808080">
                  <a:lumMod val="75000"/>
                </a:srgb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800" b="1" dirty="0" smtClean="0">
              <a:solidFill>
                <a:srgbClr val="808080">
                  <a:lumMod val="75000"/>
                </a:srgb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800" b="1" dirty="0" smtClean="0">
              <a:solidFill>
                <a:srgbClr val="808080">
                  <a:lumMod val="75000"/>
                </a:srgb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808080">
                    <a:lumMod val="75000"/>
                  </a:srgbClr>
                </a:solidFill>
              </a:rPr>
              <a:t>Переработка </a:t>
            </a:r>
            <a:r>
              <a:rPr lang="ru-RU" sz="2000" b="1" dirty="0">
                <a:solidFill>
                  <a:srgbClr val="808080">
                    <a:lumMod val="75000"/>
                  </a:srgbClr>
                </a:solidFill>
              </a:rPr>
              <a:t>в России только - металл, пластик, бумага. </a:t>
            </a:r>
          </a:p>
          <a:p>
            <a:endParaRPr lang="ru-RU" sz="3600" dirty="0">
              <a:solidFill>
                <a:srgbClr val="808080">
                  <a:lumMod val="75000"/>
                </a:srgbClr>
              </a:solidFill>
              <a:latin typeface="Segoe UI" charset="0"/>
              <a:ea typeface="ヒラギノ角ゴ ProN W3" charset="0"/>
              <a:sym typeface="Segoe UI" charset="0"/>
            </a:endParaRPr>
          </a:p>
        </p:txBody>
      </p:sp>
      <p:sp>
        <p:nvSpPr>
          <p:cNvPr id="5" name="Стрелка вправо 4"/>
          <p:cNvSpPr/>
          <p:nvPr/>
        </p:nvSpPr>
        <p:spPr bwMode="auto">
          <a:xfrm>
            <a:off x="4376941" y="2996952"/>
            <a:ext cx="1512168" cy="1188132"/>
          </a:xfrm>
          <a:prstGeom prst="rightArrow">
            <a:avLst/>
          </a:prstGeom>
          <a:solidFill>
            <a:srgbClr val="8AB435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3600" smtClean="0">
              <a:latin typeface="Segoe UI" charset="0"/>
              <a:ea typeface="ヒラギノ角ゴ ProN W3" charset="0"/>
              <a:sym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97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8464" y="260674"/>
            <a:ext cx="87129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endParaRPr lang="ru-RU" sz="2400" b="1" dirty="0" smtClean="0">
              <a:solidFill>
                <a:srgbClr val="FFFFFF"/>
              </a:solidFill>
            </a:endParaRPr>
          </a:p>
          <a:p>
            <a:pPr algn="l"/>
            <a:r>
              <a:rPr lang="ru-RU" sz="2400" b="1" dirty="0" smtClean="0">
                <a:solidFill>
                  <a:srgbClr val="FFFFFF"/>
                </a:solidFill>
              </a:rPr>
              <a:t>ОТ ОРГАНОВ </a:t>
            </a:r>
            <a:r>
              <a:rPr lang="ru-RU" sz="2400" b="1" dirty="0" smtClean="0">
                <a:solidFill>
                  <a:srgbClr val="FFFFFF"/>
                </a:solidFill>
              </a:rPr>
              <a:t>ВЛАСТИ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2718" y="1700834"/>
            <a:ext cx="2510935" cy="1080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ru-RU" sz="16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Четкие </a:t>
            </a:r>
            <a:r>
              <a:rPr lang="ru-RU" sz="1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долгосрочные </a:t>
            </a:r>
          </a:p>
          <a:p>
            <a:pPr algn="l"/>
            <a:r>
              <a:rPr lang="ru-RU" sz="1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правила и стимулы</a:t>
            </a:r>
          </a:p>
          <a:p>
            <a:pPr algn="l"/>
            <a:r>
              <a:rPr lang="ru-RU" sz="1600" dirty="0" smtClean="0">
                <a:solidFill>
                  <a:srgbClr val="FFFFFF"/>
                </a:solidFill>
              </a:rPr>
              <a:t>как  стране  с высоким уровнем потребления и образования отходов жизнедеятельности, необходимы кардинальные изменения системы управления отходами, нацеленность на максимальное извлечение вторичных </a:t>
            </a:r>
            <a:r>
              <a:rPr lang="ru-RU" sz="16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Закрытие старых свалок</a:t>
            </a:r>
            <a:endParaRPr lang="ru-RU" sz="1600" b="1" dirty="0">
              <a:solidFill>
                <a:srgbClr val="000000">
                  <a:lumMod val="65000"/>
                  <a:lumOff val="35000"/>
                </a:srgbClr>
              </a:solidFill>
              <a:latin typeface="+mj-lt"/>
            </a:endParaRPr>
          </a:p>
          <a:p>
            <a:pPr algn="l"/>
            <a:r>
              <a:rPr lang="ru-RU" sz="1600" dirty="0" smtClean="0">
                <a:solidFill>
                  <a:srgbClr val="FFFFFF"/>
                </a:solidFill>
              </a:rPr>
              <a:t>их использование в промышленном производстве взамен природного минерального сырья.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" y="1628825"/>
            <a:ext cx="1352601" cy="1008113"/>
          </a:xfrm>
          <a:prstGeom prst="rect">
            <a:avLst/>
          </a:prstGeom>
          <a:solidFill>
            <a:srgbClr val="8AB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FFFFFF"/>
                </a:solidFill>
                <a:latin typeface="Impact" pitchFamily="34" charset="0"/>
              </a:rPr>
              <a:t>1</a:t>
            </a:r>
            <a:endParaRPr lang="ru-RU" sz="40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2604" y="3157736"/>
            <a:ext cx="656418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968377"/>
            <a:ext cx="1352600" cy="1008112"/>
          </a:xfrm>
          <a:prstGeom prst="rect">
            <a:avLst/>
          </a:prstGeom>
          <a:solidFill>
            <a:srgbClr val="8AB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solidFill>
                  <a:srgbClr val="FFFFFF"/>
                </a:solidFill>
                <a:latin typeface="Impact" pitchFamily="34" charset="0"/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" y="4401888"/>
            <a:ext cx="1352601" cy="1007332"/>
          </a:xfrm>
          <a:prstGeom prst="rect">
            <a:avLst/>
          </a:prstGeom>
          <a:solidFill>
            <a:srgbClr val="8AB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FFFFFF"/>
                </a:solidFill>
                <a:latin typeface="Impact" pitchFamily="34" charset="0"/>
              </a:rPr>
              <a:t>3</a:t>
            </a:r>
            <a:endParaRPr lang="ru-RU" sz="40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6656" y="5409220"/>
            <a:ext cx="3888432" cy="9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ru-RU" sz="1400" b="1" dirty="0">
              <a:solidFill>
                <a:srgbClr val="000000">
                  <a:lumMod val="65000"/>
                  <a:lumOff val="35000"/>
                </a:srgbClr>
              </a:solidFill>
              <a:latin typeface="Segoe UI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4294967295"/>
          </p:nvPr>
        </p:nvSpPr>
        <p:spPr>
          <a:xfrm>
            <a:off x="9489511" y="6525344"/>
            <a:ext cx="360040" cy="332656"/>
          </a:xfrm>
          <a:prstGeom prst="rect">
            <a:avLst/>
          </a:prstGeom>
        </p:spPr>
        <p:txBody>
          <a:bodyPr/>
          <a:lstStyle/>
          <a:p>
            <a:r>
              <a:rPr lang="ru-RU" sz="1600" b="1" dirty="0" smtClean="0"/>
              <a:t>11</a:t>
            </a:r>
            <a:endParaRPr lang="ru-RU" sz="1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509161" y="548680"/>
            <a:ext cx="7980343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61562" y="3437384"/>
            <a:ext cx="656418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0712" y="2852936"/>
            <a:ext cx="3138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Введение более строгих санкций и обеспечение мер по их выполнению ко всем участникам рынка, в том числе и населению</a:t>
            </a:r>
            <a:endParaRPr lang="ru-RU" sz="16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5" name="Рисунок 14" descr="http://www.agrobook.ru/sites/default/files/svalk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939" y="3437384"/>
            <a:ext cx="2808313" cy="222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http://walkasong.org/wp-content/uploads/2011/10/np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0" r="7366"/>
          <a:stretch/>
        </p:blipFill>
        <p:spPr bwMode="auto">
          <a:xfrm>
            <a:off x="6360937" y="1517983"/>
            <a:ext cx="2808313" cy="178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4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80" y="178620"/>
            <a:ext cx="8888635" cy="1071563"/>
          </a:xfrm>
        </p:spPr>
        <p:txBody>
          <a:bodyPr/>
          <a:lstStyle/>
          <a:p>
            <a:pPr algn="l"/>
            <a:r>
              <a:rPr lang="ru-RU" sz="3200" b="1" dirty="0" smtClean="0"/>
              <a:t>КОНТАКТЫ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6451" indent="0" algn="ctr" eaLnBrk="1" hangingPunct="1">
              <a:buNone/>
            </a:pPr>
            <a:r>
              <a:rPr lang="ru-RU" sz="16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  <a:sym typeface="Segoe UI Semibold" pitchFamily="108" charset="0"/>
              </a:rPr>
              <a:t> </a:t>
            </a:r>
          </a:p>
          <a:p>
            <a:pPr marL="196451" indent="0" algn="ctr" eaLnBrk="1" hangingPunct="1">
              <a:buNone/>
            </a:pPr>
            <a:r>
              <a:rPr lang="ru-RU" sz="18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  <a:sym typeface="Segoe UI Semibold" pitchFamily="108" charset="0"/>
              </a:rPr>
              <a:t>Спасибо за внимание</a:t>
            </a:r>
          </a:p>
          <a:p>
            <a:pPr marL="196451" indent="0" algn="ctr" eaLnBrk="1" hangingPunct="1">
              <a:buNone/>
            </a:pPr>
            <a:r>
              <a:rPr lang="ru-RU" sz="18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  <a:sym typeface="Segoe UI Semibold" pitchFamily="108" charset="0"/>
              </a:rPr>
              <a:t>Андрей Якимчук</a:t>
            </a:r>
          </a:p>
          <a:p>
            <a:pPr marL="196451" indent="0" algn="ctr" eaLnBrk="1" hangingPunct="1"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Генеральный директор</a:t>
            </a:r>
          </a:p>
          <a:p>
            <a:pPr marL="196451" indent="0" algn="ctr" eaLnBrk="1" hangingPunct="1">
              <a:buNone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cs typeface="Segoe UI" pitchFamily="34" charset="0"/>
              </a:rPr>
              <a:t>ОАО УК «Эко-Система»</a:t>
            </a:r>
          </a:p>
          <a:p>
            <a:pPr marL="196451" indent="0" algn="ctr" eaLnBrk="1" hangingPunct="1">
              <a:spcBef>
                <a:spcPts val="2799"/>
              </a:spcBef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Segoe UI" pitchFamily="34" charset="0"/>
                <a:cs typeface="Segoe UI" pitchFamily="34" charset="0"/>
                <a:sym typeface="Segoe UI Semibold" pitchFamily="108" charset="0"/>
              </a:rPr>
              <a:t>+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Segoe UI" pitchFamily="34" charset="0"/>
                <a:cs typeface="Segoe UI" pitchFamily="34" charset="0"/>
                <a:sym typeface="Segoe UI Semibold" pitchFamily="108" charset="0"/>
              </a:rPr>
              <a:t>7 (495) 789 84 48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Segoe UI" pitchFamily="34" charset="0"/>
              <a:ea typeface="ヒラギノ角ゴ ProN W6" pitchFamily="108" charset="-128"/>
              <a:cs typeface="Segoe UI" pitchFamily="34" charset="0"/>
              <a:sym typeface="Segoe UI Semibold" pitchFamily="108" charset="0"/>
            </a:endParaRPr>
          </a:p>
          <a:p>
            <a:pPr marL="196451" indent="0" algn="ctr" eaLnBrk="1" hangingPunct="1">
              <a:spcBef>
                <a:spcPts val="2799"/>
              </a:spcBef>
              <a:buNone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Segoe UI" pitchFamily="34" charset="0"/>
                <a:cs typeface="Segoe UI" pitchFamily="34" charset="0"/>
                <a:sym typeface="Segoe UI Semibold" pitchFamily="108" charset="0"/>
              </a:rPr>
              <a:t>office@eco-system.ru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Segoe UI" pitchFamily="34" charset="0"/>
              <a:ea typeface="ヒラギノ角ゴ ProN W6" pitchFamily="108" charset="-128"/>
              <a:cs typeface="Segoe UI" pitchFamily="34" charset="0"/>
              <a:sym typeface="Segoe UI Semibold" pitchFamily="108" charset="0"/>
            </a:endParaRPr>
          </a:p>
          <a:p>
            <a:pPr marL="196451" indent="0" algn="ctr" eaLnBrk="1" hangingPunct="1">
              <a:spcBef>
                <a:spcPts val="2799"/>
              </a:spcBef>
              <a:buNone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Segoe UI" pitchFamily="34" charset="0"/>
                <a:cs typeface="Segoe UI" pitchFamily="34" charset="0"/>
                <a:sym typeface="Segoe UI Semibold" pitchFamily="108" charset="0"/>
              </a:rPr>
              <a:t>www.eco-system.ru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Segoe UI" pitchFamily="34" charset="0"/>
              <a:ea typeface="ヒラギノ角ゴ ProN W6" pitchFamily="108" charset="-128"/>
              <a:cs typeface="Segoe UI" pitchFamily="34" charset="0"/>
              <a:sym typeface="Segoe UI Semibold" pitchFamily="108" charset="0"/>
            </a:endParaRPr>
          </a:p>
          <a:p>
            <a:pPr algn="just"/>
            <a:endParaRPr lang="ru-RU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DA057-EEBD-47B9-BFBF-F888BE10048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68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200480" y="-99391"/>
            <a:ext cx="9210228" cy="1224136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00642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«ЭКО-СИСТЕМА» - СЕГОДНЯ</a:t>
            </a:r>
          </a:p>
        </p:txBody>
      </p:sp>
      <p:pic>
        <p:nvPicPr>
          <p:cNvPr id="19458" name="Picture 2" descr="C:\Users\user\Desktop\Для_Совета_лирекоров\карта.jpg"/>
          <p:cNvPicPr>
            <a:picLocks noChangeAspect="1" noChangeArrowheads="1"/>
          </p:cNvPicPr>
          <p:nvPr/>
        </p:nvPicPr>
        <p:blipFill>
          <a:blip r:embed="rId2"/>
          <a:srcRect l="1701" r="4826" b="14957"/>
          <a:stretch>
            <a:fillRect/>
          </a:stretch>
        </p:blipFill>
        <p:spPr bwMode="auto">
          <a:xfrm>
            <a:off x="116469" y="980728"/>
            <a:ext cx="5928659" cy="316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401272" y="980728"/>
            <a:ext cx="2448271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регионов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присутствия</a:t>
            </a:r>
            <a:endParaRPr lang="ru-RU" sz="1600" b="1" dirty="0">
              <a:solidFill>
                <a:srgbClr val="00642D"/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rgbClr val="00642D"/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миллиона человек </a:t>
            </a:r>
            <a:r>
              <a:rPr lang="ru-RU" sz="1600" b="1" dirty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обслуживания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rgbClr val="00642D"/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1600" b="1" dirty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. куб. м. отходов 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вывоза </a:t>
            </a:r>
            <a:r>
              <a:rPr lang="ru-RU" sz="1600" b="1" dirty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утилизации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642D"/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1600" b="1" dirty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. рублей </a:t>
            </a:r>
            <a:r>
              <a:rPr lang="ru-RU" sz="1600" b="1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инвестиционная программа 2014 - 2020</a:t>
            </a:r>
            <a:endParaRPr lang="ru-RU" sz="1600" b="1" dirty="0">
              <a:solidFill>
                <a:srgbClr val="00642D"/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642D"/>
              </a:solidFill>
              <a:latin typeface="Impact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642D"/>
              </a:solidFill>
              <a:latin typeface="Impact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642D"/>
              </a:solidFill>
              <a:latin typeface="Impac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" y="4149080"/>
            <a:ext cx="9705528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642D"/>
                </a:solidFill>
              </a:rPr>
              <a:t>   </a:t>
            </a:r>
            <a:r>
              <a:rPr lang="ru-RU" sz="2400" b="1" dirty="0" smtClean="0">
                <a:solidFill>
                  <a:srgbClr val="00642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Более 8 лет на рынке. Наша деятельность: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642D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FCAF4-4D59-4F0B-BF40-A65A5FABB8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37176" y="836730"/>
            <a:ext cx="936104" cy="3600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0642D"/>
                </a:solidFill>
                <a:latin typeface="Impact" pitchFamily="34" charset="0"/>
              </a:rPr>
              <a:t>6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 smtClean="0">
              <a:solidFill>
                <a:srgbClr val="00642D"/>
              </a:solidFill>
              <a:latin typeface="Impact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0642D"/>
                </a:solidFill>
                <a:latin typeface="Impact" pitchFamily="34" charset="0"/>
              </a:rPr>
              <a:t>2,5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 smtClean="0">
              <a:solidFill>
                <a:srgbClr val="00642D"/>
              </a:solidFill>
              <a:latin typeface="Impact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0642D"/>
                </a:solidFill>
                <a:latin typeface="Impact" pitchFamily="34" charset="0"/>
              </a:rPr>
              <a:t>6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0642D"/>
                </a:solidFill>
                <a:latin typeface="Impact" pitchFamily="34" charset="0"/>
              </a:rPr>
              <a:t>16</a:t>
            </a:r>
            <a:endParaRPr lang="ru-RU" sz="4800" dirty="0">
              <a:solidFill>
                <a:srgbClr val="00642D"/>
              </a:solidFill>
              <a:latin typeface="Impact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642D"/>
              </a:solidFill>
              <a:latin typeface="Impact" pitchFamily="34" charset="0"/>
            </a:endParaRPr>
          </a:p>
        </p:txBody>
      </p:sp>
      <p:pic>
        <p:nvPicPr>
          <p:cNvPr id="5122" name="Picture 2" descr="C:\Users\AgranovskayaOV\AppData\Local\Microsoft\Windows\Temporary Internet Files\Content.Outlook\LWO1TWBD\e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9060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granovskayaOV\AppData\Local\Microsoft\Windows\Temporary Internet Files\Content.Outlook\LWO1TWBD\map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30"/>
            <a:ext cx="6537176" cy="331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34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dirty="0" smtClean="0"/>
              <a:t>ОПЫТ РЕАЛИЗАЦИИ ТИПОВОГО ПРОЕКТА  </a:t>
            </a:r>
            <a:br>
              <a:rPr lang="ru-RU" sz="2800" b="1" dirty="0" smtClean="0"/>
            </a:br>
            <a:r>
              <a:rPr lang="ru-RU" sz="2800" b="1" dirty="0" smtClean="0"/>
              <a:t>Астрахань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9326" y="1777008"/>
            <a:ext cx="8278167" cy="4795242"/>
          </a:xfrm>
        </p:spPr>
        <p:txBody>
          <a:bodyPr/>
          <a:lstStyle/>
          <a:p>
            <a:pPr marL="196451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DA057-EEBD-47B9-BFBF-F888BE10048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33" t="6241" r="10629" b="15633"/>
          <a:stretch>
            <a:fillRect/>
          </a:stretch>
        </p:blipFill>
        <p:spPr bwMode="auto">
          <a:xfrm>
            <a:off x="5097016" y="3645024"/>
            <a:ext cx="3959135" cy="2304256"/>
          </a:xfrm>
          <a:prstGeom prst="rect">
            <a:avLst/>
          </a:prstGeom>
          <a:noFill/>
          <a:ln w="12700">
            <a:solidFill>
              <a:srgbClr val="89B335"/>
            </a:solidFill>
            <a:miter lim="800000"/>
            <a:headEnd/>
            <a:tailEnd/>
          </a:ln>
        </p:spPr>
      </p:pic>
      <p:sp>
        <p:nvSpPr>
          <p:cNvPr id="7" name="Rectangle 10"/>
          <p:cNvSpPr>
            <a:spLocks/>
          </p:cNvSpPr>
          <p:nvPr/>
        </p:nvSpPr>
        <p:spPr bwMode="auto">
          <a:xfrm>
            <a:off x="780666" y="6090109"/>
            <a:ext cx="8276795" cy="437555"/>
          </a:xfrm>
          <a:prstGeom prst="rect">
            <a:avLst/>
          </a:prstGeom>
          <a:gradFill rotWithShape="0">
            <a:gsLst>
              <a:gs pos="0">
                <a:srgbClr val="38682E"/>
              </a:gs>
              <a:gs pos="100000">
                <a:srgbClr val="89B335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300" dirty="0">
                <a:solidFill>
                  <a:srgbClr val="FFFFFF"/>
                </a:solidFill>
                <a:cs typeface="Segoe UI" pitchFamily="34" charset="0"/>
              </a:rPr>
              <a:t>= </a:t>
            </a:r>
            <a:r>
              <a:rPr lang="en-US" sz="2300" dirty="0" smtClean="0">
                <a:solidFill>
                  <a:srgbClr val="FFFFFF"/>
                </a:solidFill>
                <a:cs typeface="Segoe UI" pitchFamily="34" charset="0"/>
              </a:rPr>
              <a:t>$</a:t>
            </a:r>
            <a:r>
              <a:rPr lang="ru-RU" sz="2300" dirty="0" smtClean="0">
                <a:solidFill>
                  <a:srgbClr val="FFFFFF"/>
                </a:solidFill>
                <a:cs typeface="Segoe UI" pitchFamily="34" charset="0"/>
              </a:rPr>
              <a:t>20 </a:t>
            </a:r>
            <a:r>
              <a:rPr lang="ru-RU" sz="2300" dirty="0">
                <a:solidFill>
                  <a:srgbClr val="FFFFFF"/>
                </a:solidFill>
                <a:cs typeface="Segoe UI" pitchFamily="34" charset="0"/>
              </a:rPr>
              <a:t>млн. на город с населением 500 тыс. чел.</a:t>
            </a:r>
          </a:p>
        </p:txBody>
      </p:sp>
      <p:sp>
        <p:nvSpPr>
          <p:cNvPr id="8" name="Rectangle 8"/>
          <p:cNvSpPr>
            <a:spLocks/>
          </p:cNvSpPr>
          <p:nvPr/>
        </p:nvSpPr>
        <p:spPr bwMode="auto">
          <a:xfrm>
            <a:off x="5102718" y="5545154"/>
            <a:ext cx="3954740" cy="404187"/>
          </a:xfrm>
          <a:prstGeom prst="rect">
            <a:avLst/>
          </a:prstGeom>
          <a:gradFill rotWithShape="0">
            <a:gsLst>
              <a:gs pos="0">
                <a:srgbClr val="38682E"/>
              </a:gs>
              <a:gs pos="100000">
                <a:srgbClr val="89B335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lIns="28064" tIns="28064" rIns="28064" bIns="28064"/>
          <a:lstStyle/>
          <a:p>
            <a:r>
              <a:rPr lang="ru-RU" sz="1600" dirty="0">
                <a:solidFill>
                  <a:srgbClr val="FFFFFF"/>
                </a:solidFill>
                <a:cs typeface="Segoe UI" pitchFamily="34" charset="0"/>
              </a:rPr>
              <a:t>Природосберегающий полигон</a:t>
            </a:r>
          </a:p>
        </p:txBody>
      </p:sp>
      <p:grpSp>
        <p:nvGrpSpPr>
          <p:cNvPr id="10" name="Group 4"/>
          <p:cNvGrpSpPr/>
          <p:nvPr/>
        </p:nvGrpSpPr>
        <p:grpSpPr>
          <a:xfrm>
            <a:off x="776536" y="1412838"/>
            <a:ext cx="4171980" cy="2106975"/>
            <a:chOff x="82441" y="1412776"/>
            <a:chExt cx="3666381" cy="2008063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9908" b="6789"/>
            <a:stretch>
              <a:fillRect/>
            </a:stretch>
          </p:blipFill>
          <p:spPr bwMode="auto">
            <a:xfrm>
              <a:off x="86070" y="1412776"/>
              <a:ext cx="3659125" cy="1972344"/>
            </a:xfrm>
            <a:prstGeom prst="rect">
              <a:avLst/>
            </a:prstGeom>
            <a:noFill/>
            <a:ln w="12700" cap="rnd">
              <a:solidFill>
                <a:srgbClr val="89B335"/>
              </a:solidFill>
              <a:round/>
              <a:headEnd/>
              <a:tailEnd/>
            </a:ln>
          </p:spPr>
        </p:pic>
        <p:sp>
          <p:nvSpPr>
            <p:cNvPr id="12" name="Rectangle 9"/>
            <p:cNvSpPr>
              <a:spLocks/>
            </p:cNvSpPr>
            <p:nvPr/>
          </p:nvSpPr>
          <p:spPr bwMode="auto">
            <a:xfrm>
              <a:off x="82441" y="3081511"/>
              <a:ext cx="3666381" cy="339328"/>
            </a:xfrm>
            <a:prstGeom prst="rect">
              <a:avLst/>
            </a:prstGeom>
            <a:gradFill rotWithShape="0">
              <a:gsLst>
                <a:gs pos="0">
                  <a:srgbClr val="38682E"/>
                </a:gs>
                <a:gs pos="100000">
                  <a:srgbClr val="89B335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28064" tIns="28064" rIns="28064" bIns="28064"/>
            <a:lstStyle/>
            <a:p>
              <a:pPr algn="l"/>
              <a:r>
                <a:rPr lang="ru-RU" sz="1600" dirty="0" smtClean="0">
                  <a:solidFill>
                    <a:srgbClr val="FFFFFF"/>
                  </a:solidFill>
                  <a:cs typeface="Segoe UI" pitchFamily="34" charset="0"/>
                </a:rPr>
                <a:t>   Раздельный сбор</a:t>
              </a:r>
              <a:endParaRPr lang="ru-RU" sz="1600" dirty="0">
                <a:solidFill>
                  <a:srgbClr val="FFFFFF"/>
                </a:solidFill>
                <a:cs typeface="Segoe UI" pitchFamily="34" charset="0"/>
              </a:endParaRPr>
            </a:p>
          </p:txBody>
        </p:sp>
      </p:grpSp>
      <p:grpSp>
        <p:nvGrpSpPr>
          <p:cNvPr id="14" name="Group 5"/>
          <p:cNvGrpSpPr/>
          <p:nvPr/>
        </p:nvGrpSpPr>
        <p:grpSpPr>
          <a:xfrm>
            <a:off x="5097020" y="1412837"/>
            <a:ext cx="3960440" cy="2160241"/>
            <a:chOff x="6111155" y="1412776"/>
            <a:chExt cx="3666381" cy="2011411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b="2461"/>
            <a:stretch>
              <a:fillRect/>
            </a:stretch>
          </p:blipFill>
          <p:spPr bwMode="auto">
            <a:xfrm>
              <a:off x="6115992" y="1412776"/>
              <a:ext cx="3660335" cy="1963415"/>
            </a:xfrm>
            <a:prstGeom prst="rect">
              <a:avLst/>
            </a:prstGeom>
            <a:noFill/>
            <a:ln w="12700" cap="rnd">
              <a:solidFill>
                <a:srgbClr val="89B335"/>
              </a:solidFill>
              <a:round/>
              <a:headEnd/>
              <a:tailEnd/>
            </a:ln>
          </p:spPr>
        </p:pic>
        <p:sp>
          <p:nvSpPr>
            <p:cNvPr id="16" name="Rectangle 7"/>
            <p:cNvSpPr>
              <a:spLocks/>
            </p:cNvSpPr>
            <p:nvPr/>
          </p:nvSpPr>
          <p:spPr bwMode="auto">
            <a:xfrm>
              <a:off x="6111155" y="3084859"/>
              <a:ext cx="3666381" cy="339328"/>
            </a:xfrm>
            <a:prstGeom prst="rect">
              <a:avLst/>
            </a:prstGeom>
            <a:gradFill rotWithShape="0">
              <a:gsLst>
                <a:gs pos="0">
                  <a:srgbClr val="38682E"/>
                </a:gs>
                <a:gs pos="100000">
                  <a:srgbClr val="89B335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28064" tIns="28064" rIns="28064" bIns="28064"/>
            <a:lstStyle/>
            <a:p>
              <a:pPr algn="r"/>
              <a:endParaRPr lang="ru-RU" sz="1600" dirty="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7" name="Rectangle 12"/>
            <p:cNvSpPr>
              <a:spLocks/>
            </p:cNvSpPr>
            <p:nvPr/>
          </p:nvSpPr>
          <p:spPr bwMode="auto">
            <a:xfrm>
              <a:off x="7934530" y="1700808"/>
              <a:ext cx="60" cy="1017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endParaRPr lang="ru-RU" sz="7100" dirty="0">
                <a:solidFill>
                  <a:srgbClr val="FFFFFF">
                    <a:alpha val="75000"/>
                  </a:srgbClr>
                </a:solidFill>
                <a:latin typeface="Segoe UI" charset="0"/>
                <a:ea typeface="Zapf Dingbats" charset="0"/>
                <a:cs typeface="Zapf Dingbats" charset="0"/>
                <a:sym typeface="Segoe UI" charset="0"/>
              </a:endParaRPr>
            </a:p>
          </p:txBody>
        </p:sp>
      </p:grpSp>
      <p:sp>
        <p:nvSpPr>
          <p:cNvPr id="18" name="Rectangle 8"/>
          <p:cNvSpPr>
            <a:spLocks/>
          </p:cNvSpPr>
          <p:nvPr/>
        </p:nvSpPr>
        <p:spPr bwMode="auto">
          <a:xfrm>
            <a:off x="779292" y="5517232"/>
            <a:ext cx="2805556" cy="339328"/>
          </a:xfrm>
          <a:prstGeom prst="rect">
            <a:avLst/>
          </a:prstGeom>
          <a:gradFill rotWithShape="0">
            <a:gsLst>
              <a:gs pos="0">
                <a:srgbClr val="38682E"/>
              </a:gs>
              <a:gs pos="100000">
                <a:srgbClr val="89B335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lIns="28064" tIns="28064" rIns="28064" bIns="28064"/>
          <a:lstStyle/>
          <a:p>
            <a:endParaRPr lang="ru-RU" sz="1600" dirty="0">
              <a:solidFill>
                <a:srgbClr val="FFFFFF"/>
              </a:solidFill>
              <a:cs typeface="Segoe UI" pitchFamily="34" charset="0"/>
            </a:endParaRPr>
          </a:p>
        </p:txBody>
      </p:sp>
      <p:grpSp>
        <p:nvGrpSpPr>
          <p:cNvPr id="20" name="Group 1"/>
          <p:cNvGrpSpPr/>
          <p:nvPr/>
        </p:nvGrpSpPr>
        <p:grpSpPr>
          <a:xfrm>
            <a:off x="776535" y="3576071"/>
            <a:ext cx="4176465" cy="2373271"/>
            <a:chOff x="422523" y="2924944"/>
            <a:chExt cx="3666381" cy="1992437"/>
          </a:xfrm>
        </p:grpSpPr>
        <p:pic>
          <p:nvPicPr>
            <p:cNvPr id="21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 b="16777"/>
            <a:stretch>
              <a:fillRect/>
            </a:stretch>
          </p:blipFill>
          <p:spPr bwMode="auto">
            <a:xfrm>
              <a:off x="424942" y="2924944"/>
              <a:ext cx="3660335" cy="1973461"/>
            </a:xfrm>
            <a:prstGeom prst="rect">
              <a:avLst/>
            </a:prstGeom>
            <a:noFill/>
            <a:ln w="12700">
              <a:solidFill>
                <a:srgbClr val="89B335"/>
              </a:solidFill>
              <a:miter lim="800000"/>
              <a:headEnd/>
              <a:tailEnd/>
            </a:ln>
          </p:spPr>
        </p:pic>
        <p:sp>
          <p:nvSpPr>
            <p:cNvPr id="22" name="Rectangle 6"/>
            <p:cNvSpPr>
              <a:spLocks/>
            </p:cNvSpPr>
            <p:nvPr/>
          </p:nvSpPr>
          <p:spPr bwMode="auto">
            <a:xfrm>
              <a:off x="422523" y="4578053"/>
              <a:ext cx="3666381" cy="339328"/>
            </a:xfrm>
            <a:prstGeom prst="rect">
              <a:avLst/>
            </a:prstGeom>
            <a:gradFill rotWithShape="0">
              <a:gsLst>
                <a:gs pos="0">
                  <a:srgbClr val="38682E"/>
                </a:gs>
                <a:gs pos="100000">
                  <a:srgbClr val="89B335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28064" tIns="28064" rIns="28064" bIns="28064"/>
            <a:lstStyle/>
            <a:p>
              <a:r>
                <a:rPr lang="ru-RU" sz="1700" dirty="0" smtClean="0">
                  <a:solidFill>
                    <a:srgbClr val="FFFFFF"/>
                  </a:solidFill>
                  <a:cs typeface="Segoe UI" pitchFamily="34" charset="0"/>
                </a:rPr>
                <a:t>Завод по сортировке мусора</a:t>
              </a:r>
              <a:endParaRPr lang="ru-RU" sz="1700" dirty="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23" name="Rectangle 13"/>
            <p:cNvSpPr>
              <a:spLocks/>
            </p:cNvSpPr>
            <p:nvPr/>
          </p:nvSpPr>
          <p:spPr bwMode="auto">
            <a:xfrm>
              <a:off x="2245899" y="3284984"/>
              <a:ext cx="57" cy="917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endParaRPr lang="ru-RU" sz="7100" dirty="0">
                <a:solidFill>
                  <a:srgbClr val="FFFFFF">
                    <a:alpha val="75000"/>
                  </a:srgbClr>
                </a:solidFill>
                <a:latin typeface="Segoe UI" charset="0"/>
                <a:ea typeface="Zapf Dingbats" charset="0"/>
                <a:cs typeface="Zapf Dingbats" charset="0"/>
                <a:sym typeface="Segoe UI" charset="0"/>
              </a:endParaRPr>
            </a:p>
          </p:txBody>
        </p:sp>
      </p:grpSp>
      <p:sp>
        <p:nvSpPr>
          <p:cNvPr id="24" name="Rectangle 2"/>
          <p:cNvSpPr/>
          <p:nvPr/>
        </p:nvSpPr>
        <p:spPr>
          <a:xfrm>
            <a:off x="5097017" y="3208714"/>
            <a:ext cx="259228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700" dirty="0">
                <a:solidFill>
                  <a:srgbClr val="FFFFFF"/>
                </a:solidFill>
                <a:cs typeface="Segoe UI" pitchFamily="34" charset="0"/>
              </a:rPr>
              <a:t>Современная логистика </a:t>
            </a:r>
          </a:p>
        </p:txBody>
      </p:sp>
    </p:spTree>
    <p:extLst>
      <p:ext uri="{BB962C8B-B14F-4D97-AF65-F5344CB8AC3E}">
        <p14:creationId xmlns:p14="http://schemas.microsoft.com/office/powerpoint/2010/main" val="2487631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8510" y="260675"/>
            <a:ext cx="86745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2400" b="1" dirty="0" smtClean="0">
                <a:solidFill>
                  <a:srgbClr val="FFFFFF"/>
                </a:solidFill>
                <a:ea typeface="ヒラギノ角ゴ ProN W3"/>
              </a:rPr>
              <a:t>ДЛЯ ОРГАНОВ </a:t>
            </a:r>
            <a:r>
              <a:rPr lang="ru-RU" sz="2400" b="1" dirty="0" smtClean="0">
                <a:solidFill>
                  <a:srgbClr val="FFFFFF"/>
                </a:solidFill>
                <a:ea typeface="ヒラギノ角ゴ ProN W3"/>
              </a:rPr>
              <a:t>ВЛАСТИ РЕГИОНОВ И </a:t>
            </a:r>
            <a:r>
              <a:rPr lang="ru-RU" sz="2400" b="1" dirty="0">
                <a:solidFill>
                  <a:srgbClr val="FFFFFF"/>
                </a:solidFill>
                <a:ea typeface="ヒラギノ角ゴ ProN W3"/>
              </a:rPr>
              <a:t>М</a:t>
            </a:r>
            <a:r>
              <a:rPr lang="ru-RU" sz="2400" b="1" dirty="0" smtClean="0">
                <a:solidFill>
                  <a:srgbClr val="FFFFFF"/>
                </a:solidFill>
                <a:ea typeface="ヒラギノ角ゴ ProN W3"/>
              </a:rPr>
              <a:t>УНИЦИПАЛИТЕТОВ</a:t>
            </a:r>
            <a:endParaRPr lang="ru-RU" sz="2400" b="1" dirty="0">
              <a:solidFill>
                <a:srgbClr val="FFFFFF"/>
              </a:solidFill>
              <a:ea typeface="ヒラギノ角ゴ ProN W3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664" y="1556824"/>
            <a:ext cx="3960440" cy="1224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ru-RU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Segoe UI"/>
              </a:rPr>
              <a:t>Методическая помощь в корректировке региональных и муниципальных нормативных актов. Подготовка документов </a:t>
            </a:r>
            <a:r>
              <a:rPr lang="ru-RU" sz="1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Segoe UI"/>
              </a:rPr>
              <a:t>государственно  </a:t>
            </a:r>
            <a:r>
              <a:rPr lang="ru-RU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Segoe UI"/>
              </a:rPr>
              <a:t>– частного партнерства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" y="1628799"/>
            <a:ext cx="1583529" cy="936105"/>
          </a:xfrm>
          <a:prstGeom prst="rect">
            <a:avLst/>
          </a:prstGeom>
          <a:solidFill>
            <a:srgbClr val="8AB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FFFFFF"/>
                </a:solidFill>
                <a:latin typeface="Impact" pitchFamily="34" charset="0"/>
              </a:rPr>
              <a:t>1</a:t>
            </a:r>
            <a:endParaRPr lang="ru-RU" sz="40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2604" y="3157736"/>
            <a:ext cx="656418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924944"/>
            <a:ext cx="1568623" cy="900100"/>
          </a:xfrm>
          <a:prstGeom prst="rect">
            <a:avLst/>
          </a:prstGeom>
          <a:solidFill>
            <a:srgbClr val="8AB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solidFill>
                  <a:srgbClr val="FFFFFF"/>
                </a:solidFill>
                <a:latin typeface="Impact" pitchFamily="34" charset="0"/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221088"/>
            <a:ext cx="1571464" cy="864096"/>
          </a:xfrm>
          <a:prstGeom prst="rect">
            <a:avLst/>
          </a:prstGeom>
          <a:solidFill>
            <a:srgbClr val="8AB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FFFFFF"/>
                </a:solidFill>
                <a:latin typeface="Impact" pitchFamily="34" charset="0"/>
              </a:rPr>
              <a:t>3</a:t>
            </a:r>
            <a:endParaRPr lang="ru-RU" sz="40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6656" y="5409220"/>
            <a:ext cx="3888432" cy="9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ru-RU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Segoe UI"/>
              </a:rPr>
              <a:t>Строительство и эксплуатация новых объектов депонирования (полигонов). Рекультивация опасных объектов (отработанных полигонов и свалок).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" y="5517232"/>
            <a:ext cx="1553917" cy="864096"/>
          </a:xfrm>
          <a:prstGeom prst="rect">
            <a:avLst/>
          </a:prstGeom>
          <a:solidFill>
            <a:srgbClr val="8AB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FFFFFF"/>
                </a:solidFill>
                <a:latin typeface="Impact" pitchFamily="34" charset="0"/>
              </a:rPr>
              <a:t>4</a:t>
            </a:r>
            <a:endParaRPr lang="ru-RU" sz="4000" dirty="0">
              <a:solidFill>
                <a:srgbClr val="FFFFFF"/>
              </a:solidFill>
              <a:latin typeface="Impact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8" r="6548" b="19437"/>
          <a:stretch/>
        </p:blipFill>
        <p:spPr>
          <a:xfrm>
            <a:off x="6393163" y="2204864"/>
            <a:ext cx="2448272" cy="1620180"/>
          </a:xfrm>
          <a:prstGeom prst="rect">
            <a:avLst/>
          </a:prstGeom>
        </p:spPr>
      </p:pic>
      <p:pic>
        <p:nvPicPr>
          <p:cNvPr id="19" name="Picture 7" descr="untitle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/>
          <a:stretch/>
        </p:blipFill>
        <p:spPr bwMode="auto">
          <a:xfrm>
            <a:off x="6393163" y="4952454"/>
            <a:ext cx="2448272" cy="142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Номер слайда 20"/>
          <p:cNvSpPr>
            <a:spLocks noGrp="1"/>
          </p:cNvSpPr>
          <p:nvPr>
            <p:ph type="sldNum" sz="quarter" idx="4294967295"/>
          </p:nvPr>
        </p:nvSpPr>
        <p:spPr>
          <a:xfrm>
            <a:off x="9489511" y="6525344"/>
            <a:ext cx="360040" cy="332656"/>
          </a:xfrm>
          <a:prstGeom prst="rect">
            <a:avLst/>
          </a:prstGeom>
        </p:spPr>
        <p:txBody>
          <a:bodyPr/>
          <a:lstStyle/>
          <a:p>
            <a:r>
              <a:rPr lang="ru-RU" sz="1600" b="1" dirty="0" smtClean="0"/>
              <a:t>4</a:t>
            </a:r>
            <a:endParaRPr lang="ru-RU" sz="1600" b="1" dirty="0" smtClean="0"/>
          </a:p>
          <a:p>
            <a:endParaRPr lang="ru-RU" sz="1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509161" y="548680"/>
            <a:ext cx="7980343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 descr="http://walkasong.org/wp-content/uploads/2011/10/np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0" r="7366"/>
          <a:stretch/>
        </p:blipFill>
        <p:spPr bwMode="auto">
          <a:xfrm>
            <a:off x="6393163" y="1412776"/>
            <a:ext cx="244827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661562" y="3437384"/>
            <a:ext cx="656418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664" y="2852964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b="1" dirty="0">
                <a:solidFill>
                  <a:srgbClr val="000000">
                    <a:lumMod val="65000"/>
                    <a:lumOff val="35000"/>
                  </a:srgbClr>
                </a:solidFill>
                <a:ea typeface="ヒラギノ角ゴ ProN W3"/>
              </a:rPr>
              <a:t>Создание и управление оптимальной системой сбора и транспортировки ТБО и прочих отходов с использованием современной техники.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6656" y="4149096"/>
            <a:ext cx="3816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b="1" dirty="0">
                <a:solidFill>
                  <a:srgbClr val="000000">
                    <a:lumMod val="65000"/>
                    <a:lumOff val="35000"/>
                  </a:srgbClr>
                </a:solidFill>
                <a:ea typeface="ヒラギノ角ゴ ProN W3"/>
              </a:rPr>
              <a:t>Строительство и эксплуатация объектов сортировки отходов. Первичная переработка вторичного сырья</a:t>
            </a:r>
            <a:r>
              <a:rPr lang="ru-RU" sz="1400" dirty="0">
                <a:solidFill>
                  <a:srgbClr val="000000">
                    <a:lumMod val="65000"/>
                    <a:lumOff val="35000"/>
                  </a:srgbClr>
                </a:solidFill>
                <a:ea typeface="ヒラギノ角ゴ ProN W3"/>
              </a:rPr>
              <a:t>. </a:t>
            </a:r>
          </a:p>
        </p:txBody>
      </p:sp>
      <p:pic>
        <p:nvPicPr>
          <p:cNvPr id="24" name="Picture 2" descr="C:\Users\Dennnni\Desktop\МЕДИА-Астрахань\в печать - А3\Процесс сортировки отходов, ноябрь 2012г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3" y="3789040"/>
            <a:ext cx="244827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39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0162BD6-785A-4E7F-BF60-70B723245DB0}" type="slidenum">
              <a:rPr lang="ru-RU"/>
              <a:pPr/>
              <a:t>5</a:t>
            </a:fld>
            <a:endParaRPr lang="ru-RU"/>
          </a:p>
        </p:txBody>
      </p:sp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>
          <a:xfrm>
            <a:off x="445002" y="332686"/>
            <a:ext cx="8900491" cy="917501"/>
          </a:xfrm>
        </p:spPr>
        <p:txBody>
          <a:bodyPr/>
          <a:lstStyle/>
          <a:p>
            <a:pPr algn="l" eaLnBrk="1" hangingPunct="1"/>
            <a:r>
              <a:rPr lang="ru-RU" sz="2400" b="1" dirty="0" smtClean="0"/>
              <a:t>ДЛЯ ДЕЙСТВУЮЩИХ ОПЕРАТОРОВ </a:t>
            </a:r>
            <a:r>
              <a:rPr lang="ru-RU" sz="2400" b="1" dirty="0"/>
              <a:t>РЫНКА ТБО</a:t>
            </a:r>
            <a:br>
              <a:rPr lang="ru-RU" sz="2400" b="1" dirty="0"/>
            </a:br>
            <a:endParaRPr lang="ru-RU" sz="2400" b="1" dirty="0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85248" y="5589240"/>
            <a:ext cx="1728192" cy="775916"/>
          </a:xfrm>
        </p:spPr>
        <p:txBody>
          <a:bodyPr/>
          <a:lstStyle/>
          <a:p>
            <a:pPr marL="233870" indent="0" eaLnBrk="1" hangingPunct="1">
              <a:spcBef>
                <a:spcPts val="0"/>
              </a:spcBef>
              <a:buNone/>
            </a:pPr>
            <a:endParaRPr lang="ru-RU" sz="1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72816"/>
            <a:ext cx="1352600" cy="864096"/>
          </a:xfrm>
          <a:prstGeom prst="rect">
            <a:avLst/>
          </a:prstGeom>
          <a:solidFill>
            <a:srgbClr val="8AB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FFFFFF"/>
                </a:solidFill>
                <a:latin typeface="Impact" pitchFamily="34" charset="0"/>
              </a:rPr>
              <a:t>1</a:t>
            </a:r>
            <a:endParaRPr lang="ru-RU" sz="40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2640" y="1700838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>
                <a:ea typeface="ヒラギノ角ゴ ProN W3"/>
              </a:rPr>
              <a:t>Поставка и обслуживание современной спецтехники и контейнерно-бункерного парка на выгодных лизинговых </a:t>
            </a:r>
            <a:r>
              <a:rPr lang="ru-RU" sz="1600" dirty="0" smtClean="0">
                <a:ea typeface="ヒラギノ角ゴ ProN W3"/>
              </a:rPr>
              <a:t>условиях</a:t>
            </a:r>
            <a:endParaRPr lang="ru-RU" sz="1600" dirty="0">
              <a:ea typeface="ヒラギノ角ゴ ProN W3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2640" y="2816931"/>
            <a:ext cx="4680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>
                <a:ea typeface="ヒラギノ角ゴ ProN W3"/>
              </a:rPr>
              <a:t>Строительство объектов переработки отходов с поставкой, монтажом и наладкой современного оборудование. Обеспечение сервиса профессиональными бригадами.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5553" y="2924974"/>
            <a:ext cx="1368153" cy="792087"/>
          </a:xfrm>
          <a:prstGeom prst="rect">
            <a:avLst/>
          </a:prstGeom>
          <a:solidFill>
            <a:srgbClr val="8AB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solidFill>
                  <a:srgbClr val="FFFFFF"/>
                </a:solidFill>
                <a:latin typeface="Impact" pitchFamily="34" charset="0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15553" y="4114447"/>
            <a:ext cx="1368153" cy="802943"/>
          </a:xfrm>
          <a:prstGeom prst="rect">
            <a:avLst/>
          </a:prstGeom>
          <a:solidFill>
            <a:srgbClr val="8AB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FFFFFF"/>
                </a:solidFill>
                <a:latin typeface="Impact" pitchFamily="34" charset="0"/>
              </a:rPr>
              <a:t>3</a:t>
            </a:r>
            <a:endParaRPr lang="ru-RU" sz="40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2640" y="4086379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>
                <a:ea typeface="ヒラギノ角ゴ ProN W3"/>
              </a:rPr>
              <a:t>Приобретение вторичного сырья у компаний и физических лиц непосредственно и через сети приемных пунктов по выгодным ценам.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15553" y="5229200"/>
            <a:ext cx="1368153" cy="792088"/>
          </a:xfrm>
          <a:prstGeom prst="rect">
            <a:avLst/>
          </a:prstGeom>
          <a:solidFill>
            <a:srgbClr val="8AB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FFFFFF"/>
                </a:solidFill>
                <a:latin typeface="Impact" pitchFamily="34" charset="0"/>
              </a:rPr>
              <a:t>4</a:t>
            </a:r>
            <a:endParaRPr lang="ru-RU" sz="40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2640" y="5085184"/>
            <a:ext cx="4680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 smtClean="0">
                <a:ea typeface="ヒラギノ角ゴ ProN W3"/>
              </a:rPr>
              <a:t>Совместное </a:t>
            </a:r>
            <a:r>
              <a:rPr lang="ru-RU" sz="1600" dirty="0">
                <a:ea typeface="ヒラギノ角ゴ ProN W3"/>
              </a:rPr>
              <a:t>участие в капитале компаний на различных условиях. </a:t>
            </a:r>
            <a:r>
              <a:rPr lang="ru-RU" sz="1600" dirty="0" smtClean="0">
                <a:ea typeface="ヒラギノ角ゴ ProN W3"/>
              </a:rPr>
              <a:t>   Привлечение </a:t>
            </a:r>
            <a:r>
              <a:rPr lang="ru-RU" sz="1600" dirty="0">
                <a:ea typeface="ヒラギノ角ゴ ProN W3"/>
              </a:rPr>
              <a:t>финансирования на средне- и долгосрочный период.   </a:t>
            </a:r>
          </a:p>
        </p:txBody>
      </p:sp>
      <p:pic>
        <p:nvPicPr>
          <p:cNvPr id="17" name="Рисунок 16" descr="C:\Users\Dennnni\Documents\ТЕМЫ\WORK\ЭКО-Система\А._Территории\А.1_БОЛЬШАЯ_ВОЛГА\2.Верхневолжская_площадка\Кострома\5.Косторма_МЕДИА\Кострома_Медиа_КЭС\Съемка 31 марта\DSC002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1412776"/>
            <a:ext cx="2736304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Линия переработки и гранулирования ПЭТ бутылок. Цена: договорная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07" b="29588"/>
          <a:stretch/>
        </p:blipFill>
        <p:spPr bwMode="auto">
          <a:xfrm>
            <a:off x="6537176" y="2636912"/>
            <a:ext cx="2736304" cy="144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Хотите купить оборудование для утилизации и переработке ПЭТ бутылок по низкой цене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3894149"/>
            <a:ext cx="2736304" cy="13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Российский финсектор в сорок раз отстал от европейског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5085184"/>
            <a:ext cx="273630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464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0162BD6-785A-4E7F-BF60-70B723245DB0}" type="slidenum">
              <a:rPr lang="ru-RU"/>
              <a:pPr/>
              <a:t>6</a:t>
            </a:fld>
            <a:endParaRPr lang="ru-RU"/>
          </a:p>
        </p:txBody>
      </p:sp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>
          <a:xfrm>
            <a:off x="9" y="116632"/>
            <a:ext cx="8553407" cy="1152128"/>
          </a:xfrm>
        </p:spPr>
        <p:txBody>
          <a:bodyPr/>
          <a:lstStyle/>
          <a:p>
            <a:pPr marL="233870" indent="0" algn="l" eaLnBrk="1" hangingPunct="1">
              <a:spcBef>
                <a:spcPts val="0"/>
              </a:spcBef>
            </a:pPr>
            <a:r>
              <a:rPr lang="ru-RU" sz="2800" b="1" dirty="0" smtClean="0"/>
              <a:t>ПЕРСПЕКТИВЫ  2020</a:t>
            </a:r>
            <a:br>
              <a:rPr lang="ru-RU" sz="2800" b="1" dirty="0" smtClean="0"/>
            </a:br>
            <a:r>
              <a:rPr lang="ru-RU" sz="2800" b="1" dirty="0" smtClean="0"/>
              <a:t>ПОСТУПАТЕЛЬНОЕ РАЗВИТИЕ</a:t>
            </a:r>
            <a:endParaRPr lang="ru-RU" sz="2800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 flipH="1">
            <a:off x="5961118" y="2204864"/>
            <a:ext cx="3816424" cy="792088"/>
          </a:xfrm>
        </p:spPr>
        <p:txBody>
          <a:bodyPr/>
          <a:lstStyle/>
          <a:p>
            <a:pPr marL="233870" indent="0" algn="ctr" eaLnBrk="1" hangingPunct="1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38682F"/>
                </a:solidFill>
                <a:latin typeface="Segoe UI" pitchFamily="34" charset="0"/>
                <a:cs typeface="Segoe UI" pitchFamily="34" charset="0"/>
              </a:rPr>
              <a:t>ИНДУСТРИАЛЬНЫЙ   ПУТЬ</a:t>
            </a:r>
            <a:endParaRPr lang="ru-RU" sz="2400" b="1" dirty="0">
              <a:solidFill>
                <a:srgbClr val="38682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6496" y="3864233"/>
            <a:ext cx="3312368" cy="644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808080">
                    <a:lumMod val="75000"/>
                  </a:srgbClr>
                </a:solidFill>
                <a:latin typeface="Impact" pitchFamily="34" charset="0"/>
              </a:rPr>
              <a:t>Более 20 млн. чел</a:t>
            </a:r>
          </a:p>
          <a:p>
            <a:pPr algn="l"/>
            <a:r>
              <a:rPr lang="ru-RU" sz="1800" b="1" dirty="0" smtClean="0">
                <a:solidFill>
                  <a:srgbClr val="808080">
                    <a:lumMod val="75000"/>
                  </a:srgbClr>
                </a:solidFill>
              </a:rPr>
              <a:t>       </a:t>
            </a:r>
            <a:r>
              <a:rPr lang="ru-RU" sz="1800" b="1" dirty="0" smtClean="0">
                <a:solidFill>
                  <a:srgbClr val="808080">
                    <a:lumMod val="75000"/>
                  </a:srgbClr>
                </a:solidFill>
                <a:latin typeface="Segoe UI"/>
              </a:rPr>
              <a:t>Объем </a:t>
            </a:r>
          </a:p>
          <a:p>
            <a:pPr algn="l"/>
            <a:r>
              <a:rPr lang="ru-RU" sz="1800" b="1" dirty="0">
                <a:solidFill>
                  <a:srgbClr val="808080">
                    <a:lumMod val="75000"/>
                  </a:srgbClr>
                </a:solidFill>
                <a:latin typeface="Segoe UI"/>
              </a:rPr>
              <a:t> </a:t>
            </a:r>
            <a:r>
              <a:rPr lang="ru-RU" sz="1800" b="1" dirty="0" smtClean="0">
                <a:solidFill>
                  <a:srgbClr val="808080">
                    <a:lumMod val="75000"/>
                  </a:srgbClr>
                </a:solidFill>
                <a:latin typeface="Segoe UI"/>
              </a:rPr>
              <a:t>      обслуживаемого</a:t>
            </a:r>
          </a:p>
          <a:p>
            <a:pPr algn="l"/>
            <a:r>
              <a:rPr lang="ru-RU" sz="1800" b="1" dirty="0" smtClean="0">
                <a:solidFill>
                  <a:srgbClr val="808080">
                    <a:lumMod val="75000"/>
                  </a:srgbClr>
                </a:solidFill>
                <a:latin typeface="Segoe UI"/>
              </a:rPr>
              <a:t>       населения</a:t>
            </a:r>
            <a:endParaRPr lang="ru-RU" sz="1800" b="1" dirty="0">
              <a:solidFill>
                <a:srgbClr val="808080">
                  <a:lumMod val="75000"/>
                </a:srgbClr>
              </a:solidFill>
              <a:latin typeface="Segoe UI"/>
            </a:endParaRPr>
          </a:p>
          <a:p>
            <a:r>
              <a:rPr lang="ru-RU" sz="2400" dirty="0" smtClean="0">
                <a:solidFill>
                  <a:srgbClr val="808080">
                    <a:lumMod val="75000"/>
                  </a:srgbClr>
                </a:solidFill>
                <a:latin typeface="Impact" pitchFamily="34" charset="0"/>
              </a:rPr>
              <a:t> </a:t>
            </a:r>
            <a:endParaRPr lang="ru-RU" sz="2400" dirty="0">
              <a:solidFill>
                <a:srgbClr val="808080">
                  <a:lumMod val="75000"/>
                </a:srgbClr>
              </a:solidFill>
              <a:latin typeface="Impac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0517" y="4653136"/>
            <a:ext cx="3528392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808080">
                    <a:lumMod val="75000"/>
                  </a:srgbClr>
                </a:solidFill>
                <a:latin typeface="Impact" pitchFamily="34" charset="0"/>
              </a:rPr>
              <a:t>Более  85 млн</a:t>
            </a:r>
            <a:r>
              <a:rPr lang="ru-RU" sz="2400" dirty="0">
                <a:solidFill>
                  <a:srgbClr val="808080">
                    <a:lumMod val="75000"/>
                  </a:srgbClr>
                </a:solidFill>
                <a:latin typeface="Impact" pitchFamily="34" charset="0"/>
              </a:rPr>
              <a:t>. м куб.</a:t>
            </a:r>
          </a:p>
          <a:p>
            <a:endParaRPr lang="ru-RU" dirty="0">
              <a:solidFill>
                <a:srgbClr val="808080">
                  <a:lumMod val="75000"/>
                </a:srgbClr>
              </a:solidFill>
              <a:latin typeface="Impac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0552" y="5157210"/>
            <a:ext cx="19442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1600" b="1" dirty="0" smtClean="0">
              <a:solidFill>
                <a:srgbClr val="808080">
                  <a:lumMod val="75000"/>
                </a:srgbClr>
              </a:solidFill>
            </a:endParaRPr>
          </a:p>
          <a:p>
            <a:pPr algn="l"/>
            <a:r>
              <a:rPr lang="ru-RU" sz="1800" b="1" dirty="0" smtClean="0">
                <a:solidFill>
                  <a:srgbClr val="808080">
                    <a:lumMod val="75000"/>
                  </a:srgbClr>
                </a:solidFill>
              </a:rPr>
              <a:t>Объем  </a:t>
            </a:r>
          </a:p>
          <a:p>
            <a:pPr algn="l"/>
            <a:r>
              <a:rPr lang="ru-RU" sz="1800" b="1" dirty="0" smtClean="0">
                <a:solidFill>
                  <a:srgbClr val="808080">
                    <a:lumMod val="75000"/>
                  </a:srgbClr>
                </a:solidFill>
              </a:rPr>
              <a:t>вывозимых </a:t>
            </a:r>
          </a:p>
          <a:p>
            <a:pPr algn="l"/>
            <a:r>
              <a:rPr lang="ru-RU" sz="1800" b="1" dirty="0" smtClean="0">
                <a:solidFill>
                  <a:srgbClr val="808080">
                    <a:lumMod val="75000"/>
                  </a:srgbClr>
                </a:solidFill>
              </a:rPr>
              <a:t>отходов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37176" y="3134599"/>
            <a:ext cx="2592288" cy="3390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9620" indent="-28575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rgbClr val="808080">
                    <a:lumMod val="75000"/>
                  </a:srgbClr>
                </a:solidFill>
                <a:latin typeface="Segoe UI"/>
              </a:rPr>
              <a:t>Сырьевая </a:t>
            </a:r>
            <a:r>
              <a:rPr lang="ru-RU" sz="1800" b="1" dirty="0">
                <a:solidFill>
                  <a:srgbClr val="808080">
                    <a:lumMod val="75000"/>
                  </a:srgbClr>
                </a:solidFill>
                <a:latin typeface="Segoe UI"/>
              </a:rPr>
              <a:t>база </a:t>
            </a:r>
            <a:r>
              <a:rPr lang="ru-RU" sz="1800" b="1" dirty="0" smtClean="0">
                <a:solidFill>
                  <a:srgbClr val="808080">
                    <a:lumMod val="75000"/>
                  </a:srgbClr>
                </a:solidFill>
                <a:latin typeface="Segoe UI"/>
              </a:rPr>
              <a:t>для запуска производства по переработке, </a:t>
            </a:r>
            <a:r>
              <a:rPr lang="ru-RU" sz="1800" b="1" dirty="0">
                <a:solidFill>
                  <a:srgbClr val="808080">
                    <a:lumMod val="75000"/>
                  </a:srgbClr>
                </a:solidFill>
                <a:latin typeface="Segoe UI"/>
              </a:rPr>
              <a:t>пластмасс, стекла, бумаги и </a:t>
            </a:r>
            <a:r>
              <a:rPr lang="ru-RU" sz="1800" b="1" dirty="0" smtClean="0">
                <a:solidFill>
                  <a:srgbClr val="808080">
                    <a:lumMod val="75000"/>
                  </a:srgbClr>
                </a:solidFill>
                <a:latin typeface="Segoe UI"/>
              </a:rPr>
              <a:t>древесины , например, производство упаковки, полимеров.</a:t>
            </a:r>
          </a:p>
          <a:p>
            <a:pPr marL="233870" algn="l">
              <a:spcBef>
                <a:spcPts val="0"/>
              </a:spcBef>
            </a:pPr>
            <a:r>
              <a:rPr lang="ru-RU" sz="1800" b="1" dirty="0" smtClean="0">
                <a:solidFill>
                  <a:srgbClr val="808080">
                    <a:lumMod val="75000"/>
                  </a:srgbClr>
                </a:solidFill>
                <a:latin typeface="Segoe UI"/>
              </a:rPr>
              <a:t>     </a:t>
            </a:r>
            <a:endParaRPr lang="ru-RU" sz="1800" b="1" dirty="0">
              <a:solidFill>
                <a:srgbClr val="808080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3" name="Стрелка вправо 2"/>
          <p:cNvSpPr/>
          <p:nvPr/>
        </p:nvSpPr>
        <p:spPr bwMode="auto">
          <a:xfrm>
            <a:off x="4160915" y="3864247"/>
            <a:ext cx="2064990" cy="965733"/>
          </a:xfrm>
          <a:prstGeom prst="rightArrow">
            <a:avLst/>
          </a:prstGeom>
          <a:solidFill>
            <a:srgbClr val="8AB435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3600" smtClean="0">
              <a:latin typeface="Segoe UI" charset="0"/>
              <a:ea typeface="ヒラギノ角ゴ ProN W3" charset="0"/>
              <a:sym typeface="Segoe UI" charset="0"/>
            </a:endParaRPr>
          </a:p>
        </p:txBody>
      </p:sp>
      <p:pic>
        <p:nvPicPr>
          <p:cNvPr id="12" name="Picture 4" descr="Заводы и фабрики - силуэтные символы в векторе | Plants and Factories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6" t="85434" r="39770"/>
          <a:stretch/>
        </p:blipFill>
        <p:spPr bwMode="auto">
          <a:xfrm>
            <a:off x="4088908" y="1988841"/>
            <a:ext cx="2016220" cy="1613322"/>
          </a:xfrm>
          <a:prstGeom prst="rect">
            <a:avLst/>
          </a:prstGeom>
          <a:solidFill>
            <a:srgbClr val="FFC000"/>
          </a:solidFill>
          <a:extLst/>
        </p:spPr>
      </p:pic>
      <p:sp>
        <p:nvSpPr>
          <p:cNvPr id="4" name="Прямоугольник 3"/>
          <p:cNvSpPr/>
          <p:nvPr/>
        </p:nvSpPr>
        <p:spPr>
          <a:xfrm>
            <a:off x="488511" y="1556796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808080">
                    <a:lumMod val="75000"/>
                  </a:srgbClr>
                </a:solidFill>
                <a:latin typeface="Impact" pitchFamily="34" charset="0"/>
              </a:rPr>
              <a:t>Более  </a:t>
            </a:r>
            <a:r>
              <a:rPr lang="ru-RU" sz="2400" dirty="0" smtClean="0">
                <a:solidFill>
                  <a:srgbClr val="808080">
                    <a:lumMod val="75000"/>
                  </a:srgbClr>
                </a:solidFill>
                <a:latin typeface="Impact" pitchFamily="34" charset="0"/>
              </a:rPr>
              <a:t>14 проектов.</a:t>
            </a:r>
            <a:endParaRPr lang="ru-RU" sz="2400" dirty="0">
              <a:solidFill>
                <a:srgbClr val="808080">
                  <a:lumMod val="75000"/>
                </a:srgbClr>
              </a:solidFill>
              <a:latin typeface="Impac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8545" y="2018457"/>
            <a:ext cx="21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b="1" dirty="0" smtClean="0">
                <a:solidFill>
                  <a:srgbClr val="808080">
                    <a:lumMod val="75000"/>
                  </a:srgb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в 13 </a:t>
            </a:r>
          </a:p>
          <a:p>
            <a:pPr algn="l"/>
            <a:r>
              <a:rPr lang="ru-RU" sz="1800" b="1" dirty="0" smtClean="0">
                <a:solidFill>
                  <a:srgbClr val="808080">
                    <a:lumMod val="75000"/>
                  </a:srgb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регионах присутствия</a:t>
            </a:r>
            <a:endParaRPr lang="ru-RU" sz="1800" dirty="0">
              <a:solidFill>
                <a:srgbClr val="808080">
                  <a:lumMod val="75000"/>
                </a:srgb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04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07591" y="115888"/>
            <a:ext cx="9003109" cy="576262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00642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СИТУАЦИЯ НА РЫНКЕ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597" y="908720"/>
            <a:ext cx="938146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prstClr val="black"/>
                </a:solidFill>
              </a:rPr>
              <a:t>Динамика объемов ТБО и КГМ, образующихся в России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prstClr val="black"/>
                </a:solidFill>
              </a:rPr>
              <a:t>Рост образования в период 1990 – 2020 годов в млн. тонн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7BA08-3971-4D80-9147-18856FE31D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61408" y="3645024"/>
            <a:ext cx="9672108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Масса и морфология </a:t>
            </a:r>
            <a:r>
              <a:rPr lang="ru-RU" sz="1400" dirty="0">
                <a:solidFill>
                  <a:prstClr val="black"/>
                </a:solidFill>
              </a:rPr>
              <a:t>ТБО и КГМ, образующихся в России и рост образования в </a:t>
            </a:r>
            <a:r>
              <a:rPr lang="ru-RU" sz="1400" dirty="0" smtClean="0">
                <a:solidFill>
                  <a:prstClr val="black"/>
                </a:solidFill>
              </a:rPr>
              <a:t>расчете </a:t>
            </a:r>
            <a:r>
              <a:rPr lang="ru-RU" sz="1400" dirty="0">
                <a:solidFill>
                  <a:prstClr val="black"/>
                </a:solidFill>
              </a:rPr>
              <a:t>на 1 чел. в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год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 l="3888" t="10136" r="21869" b="16055"/>
          <a:stretch>
            <a:fillRect/>
          </a:stretch>
        </p:blipFill>
        <p:spPr bwMode="auto">
          <a:xfrm>
            <a:off x="5385049" y="4005093"/>
            <a:ext cx="1872208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Прямоугольник 60"/>
          <p:cNvSpPr/>
          <p:nvPr/>
        </p:nvSpPr>
        <p:spPr>
          <a:xfrm>
            <a:off x="818626" y="4437063"/>
            <a:ext cx="104047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</a:rPr>
              <a:t>240 кг.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017568" y="4365133"/>
            <a:ext cx="1040473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</a:rPr>
              <a:t>450 кг.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339734" y="4808538"/>
            <a:ext cx="1040473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prstClr val="white"/>
                </a:solidFill>
              </a:rPr>
              <a:t>360 кг.</a:t>
            </a:r>
          </a:p>
        </p:txBody>
      </p:sp>
      <p:pic>
        <p:nvPicPr>
          <p:cNvPr id="26633" name="Picture 6"/>
          <p:cNvPicPr>
            <a:picLocks noChangeAspect="1" noChangeArrowheads="1"/>
          </p:cNvPicPr>
          <p:nvPr/>
        </p:nvPicPr>
        <p:blipFill rotWithShape="1">
          <a:blip r:embed="rId4"/>
          <a:srcRect l="3169" t="15171" r="21480" b="16055"/>
          <a:stretch/>
        </p:blipFill>
        <p:spPr bwMode="auto">
          <a:xfrm>
            <a:off x="7689304" y="4149108"/>
            <a:ext cx="1872208" cy="12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Прямоугольник 65"/>
          <p:cNvSpPr/>
          <p:nvPr/>
        </p:nvSpPr>
        <p:spPr>
          <a:xfrm>
            <a:off x="8313476" y="4293125"/>
            <a:ext cx="1100667" cy="53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</a:rPr>
              <a:t>500 кг.</a:t>
            </a:r>
          </a:p>
        </p:txBody>
      </p:sp>
      <p:graphicFrame>
        <p:nvGraphicFramePr>
          <p:cNvPr id="26635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830213"/>
              </p:ext>
            </p:extLst>
          </p:nvPr>
        </p:nvGraphicFramePr>
        <p:xfrm>
          <a:off x="603662" y="1412776"/>
          <a:ext cx="8987631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r:id="rId5" imgW="8297375" imgH="2767824" progId="Excel.Chart.8">
                  <p:embed/>
                </p:oleObj>
              </mc:Choice>
              <mc:Fallback>
                <p:oleObj r:id="rId5" imgW="8297375" imgH="276782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662" y="1412776"/>
                        <a:ext cx="8987631" cy="23762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6" name="Picture 4"/>
          <p:cNvPicPr>
            <a:picLocks noChangeAspect="1" noChangeArrowheads="1"/>
          </p:cNvPicPr>
          <p:nvPr/>
        </p:nvPicPr>
        <p:blipFill>
          <a:blip r:embed="rId7"/>
          <a:srcRect l="310" t="10608" r="22281" b="12225"/>
          <a:stretch>
            <a:fillRect/>
          </a:stretch>
        </p:blipFill>
        <p:spPr bwMode="auto">
          <a:xfrm>
            <a:off x="407591" y="4221088"/>
            <a:ext cx="160800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18621" y="4509120"/>
            <a:ext cx="990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white"/>
                </a:solidFill>
              </a:rPr>
              <a:t>240</a:t>
            </a:r>
            <a:r>
              <a:rPr lang="ru-RU" sz="1800" b="1" dirty="0">
                <a:solidFill>
                  <a:prstClr val="white"/>
                </a:solidFill>
              </a:rPr>
              <a:t>кг</a:t>
            </a:r>
            <a:r>
              <a:rPr lang="ru-RU" sz="1800" dirty="0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26638" name="Picture 3"/>
          <p:cNvPicPr>
            <a:picLocks noChangeAspect="1" noChangeArrowheads="1"/>
          </p:cNvPicPr>
          <p:nvPr/>
        </p:nvPicPr>
        <p:blipFill>
          <a:blip r:embed="rId8"/>
          <a:srcRect t="12636" r="20209" b="16608"/>
          <a:stretch>
            <a:fillRect/>
          </a:stretch>
        </p:blipFill>
        <p:spPr bwMode="auto">
          <a:xfrm>
            <a:off x="2837656" y="4149109"/>
            <a:ext cx="1802342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338116" y="4437112"/>
            <a:ext cx="990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prstClr val="white"/>
                </a:solidFill>
              </a:rPr>
              <a:t>360кг</a:t>
            </a:r>
            <a:r>
              <a:rPr lang="ru-RU" sz="180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804863" y="5445224"/>
            <a:ext cx="24765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109273" y="5373216"/>
            <a:ext cx="724032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</a:rPr>
              <a:t>Бумага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2034514" y="5445253"/>
            <a:ext cx="266567" cy="2254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352680" y="5301208"/>
            <a:ext cx="72747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</a:rPr>
              <a:t>Стекло</a:t>
            </a:r>
            <a:r>
              <a:rPr lang="ru-RU" sz="18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126584" y="5445253"/>
            <a:ext cx="266568" cy="2254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341572" y="5373216"/>
            <a:ext cx="90976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</a:rPr>
              <a:t>Пластик</a:t>
            </a:r>
            <a:r>
              <a:rPr lang="ru-RU" sz="12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375156" y="5445253"/>
            <a:ext cx="266568" cy="2254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617648" y="5373216"/>
            <a:ext cx="95964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</a:rPr>
              <a:t>Дерево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623719" y="5445253"/>
            <a:ext cx="264848" cy="2254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888571" y="5373216"/>
            <a:ext cx="93728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</a:rPr>
              <a:t>Метал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870568" y="5445253"/>
            <a:ext cx="266567" cy="2254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045987" y="5373216"/>
            <a:ext cx="87193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</a:rPr>
              <a:t>Ткань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041746" y="5445253"/>
            <a:ext cx="264848" cy="2254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394304" y="5373216"/>
            <a:ext cx="100435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</a:rPr>
              <a:t>Органика  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4516" y="5805264"/>
            <a:ext cx="106455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prstClr val="black"/>
                </a:solidFill>
              </a:rPr>
              <a:t>1990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412951" y="5805264"/>
            <a:ext cx="106455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prstClr val="black"/>
                </a:solidFill>
              </a:rPr>
              <a:t>2020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58802" y="5805264"/>
            <a:ext cx="106455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prstClr val="black"/>
                </a:solidFill>
              </a:rPr>
              <a:t>2000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67114" y="5805264"/>
            <a:ext cx="106455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prstClr val="black"/>
                </a:solidFill>
              </a:rPr>
              <a:t>2010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413" y="6093296"/>
            <a:ext cx="9444120" cy="576064"/>
          </a:xfrm>
          <a:prstGeom prst="rect">
            <a:avLst/>
          </a:prstGeom>
          <a:solidFill>
            <a:srgbClr val="006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400" dirty="0" smtClean="0">
                <a:solidFill>
                  <a:prstClr val="white"/>
                </a:solidFill>
              </a:rPr>
              <a:t>*Под термином «мусорная революция» понимается  период массового перехода населения России на потребление продуктов в современной упаковке. В 1990 – 1996 </a:t>
            </a:r>
            <a:r>
              <a:rPr lang="ru-RU" sz="1400" dirty="0" err="1" smtClean="0">
                <a:solidFill>
                  <a:prstClr val="white"/>
                </a:solidFill>
              </a:rPr>
              <a:t>г.г</a:t>
            </a:r>
            <a:r>
              <a:rPr lang="ru-RU" sz="1400" dirty="0" smtClean="0">
                <a:solidFill>
                  <a:prstClr val="white"/>
                </a:solidFill>
              </a:rPr>
              <a:t>.</a:t>
            </a:r>
            <a:endParaRPr lang="ru-RU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7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dirty="0" smtClean="0"/>
              <a:t>ВСТРЕЧНОЕ ДВИЖЕНИЕ</a:t>
            </a:r>
            <a:br>
              <a:rPr lang="ru-RU" sz="2800" b="1" dirty="0" smtClean="0"/>
            </a:br>
            <a:r>
              <a:rPr lang="ru-RU" sz="2800" b="1" dirty="0" smtClean="0"/>
              <a:t>ПОСТИНДУСТРИАЛЬНАЯ ЭПОХА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496" y="1556792"/>
            <a:ext cx="5184576" cy="50154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Гибкие мобильные технологии,  позволяющие работать на малых объемах сырья, например,  производство композитных материалов: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dirty="0" err="1" smtClean="0">
                <a:solidFill>
                  <a:schemeClr val="bg2">
                    <a:lumMod val="75000"/>
                  </a:schemeClr>
                </a:solidFill>
              </a:rPr>
              <a:t>Полиалюминий</a:t>
            </a:r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</a:rPr>
              <a:t>- смесь металла и полиэтилена </a:t>
            </a:r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Используется 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</a:rPr>
              <a:t>в производстве изделий из пластика, упаковка </a:t>
            </a:r>
            <a:r>
              <a:rPr lang="ru-RU" sz="1400" b="1" dirty="0" err="1" smtClean="0">
                <a:solidFill>
                  <a:schemeClr val="bg2">
                    <a:lumMod val="75000"/>
                  </a:schemeClr>
                </a:solidFill>
              </a:rPr>
              <a:t>Tetra-pack</a:t>
            </a:r>
            <a:endParaRPr lang="ru-RU" sz="1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bg2">
                    <a:lumMod val="75000"/>
                  </a:schemeClr>
                </a:solidFill>
              </a:rPr>
              <a:t>Смесь бумаги и пластика - строительные и изоляционные </a:t>
            </a:r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материалы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bg2">
                    <a:lumMod val="75000"/>
                  </a:schemeClr>
                </a:solidFill>
              </a:rPr>
              <a:t>Смесь дерева и пластика – полиэтилен - древесно-полимерный композит. </a:t>
            </a:r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   Используется 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</a:rPr>
              <a:t>в </a:t>
            </a:r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строительстве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rgbClr val="38682F"/>
                </a:solidFill>
              </a:rPr>
              <a:t>Сортировка – глобальный фундамент  развития </a:t>
            </a:r>
            <a:r>
              <a:rPr lang="en-US" sz="1800" b="1" dirty="0" smtClean="0">
                <a:solidFill>
                  <a:srgbClr val="38682F"/>
                </a:solidFill>
              </a:rPr>
              <a:t> </a:t>
            </a:r>
            <a:r>
              <a:rPr lang="ru-RU" sz="1800" b="1" dirty="0" smtClean="0">
                <a:solidFill>
                  <a:srgbClr val="38682F"/>
                </a:solidFill>
              </a:rPr>
              <a:t>    </a:t>
            </a:r>
            <a:r>
              <a:rPr lang="en-US" sz="1800" b="1" dirty="0" smtClean="0">
                <a:solidFill>
                  <a:srgbClr val="38682F"/>
                </a:solidFill>
              </a:rPr>
              <a:t>WM</a:t>
            </a:r>
            <a:r>
              <a:rPr lang="ru-RU" sz="1800" b="1" dirty="0" smtClean="0">
                <a:solidFill>
                  <a:srgbClr val="38682F"/>
                </a:solidFill>
              </a:rPr>
              <a:t>  и   </a:t>
            </a:r>
            <a:r>
              <a:rPr lang="ru-RU" sz="1800" b="1" dirty="0" err="1" smtClean="0">
                <a:solidFill>
                  <a:srgbClr val="38682F"/>
                </a:solidFill>
              </a:rPr>
              <a:t>Рециклинга</a:t>
            </a:r>
            <a:r>
              <a:rPr lang="en-US" sz="1800" b="1" dirty="0" smtClean="0">
                <a:solidFill>
                  <a:srgbClr val="38682F"/>
                </a:solidFill>
              </a:rPr>
              <a:t> </a:t>
            </a:r>
            <a:endParaRPr lang="ru-RU" sz="1800" b="1" dirty="0">
              <a:solidFill>
                <a:srgbClr val="38682F"/>
              </a:solidFill>
            </a:endParaRPr>
          </a:p>
          <a:p>
            <a:pPr marL="196451" indent="0">
              <a:buNone/>
            </a:pP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  <a:p>
            <a:pPr marL="196451" indent="0">
              <a:buNone/>
            </a:pP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  <a:p>
            <a:pPr marL="196451" indent="0">
              <a:buNone/>
            </a:pPr>
            <a:endParaRPr lang="ru-RU" sz="2400" b="1" dirty="0" smtClean="0"/>
          </a:p>
          <a:p>
            <a:pPr marL="196451" indent="0">
              <a:buNone/>
            </a:pPr>
            <a:endParaRPr lang="ru-RU" sz="24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/>
              <a:t>Сортировка </a:t>
            </a:r>
            <a:r>
              <a:rPr lang="en-US" sz="2400" b="1" dirty="0" smtClean="0"/>
              <a:t> </a:t>
            </a:r>
            <a:r>
              <a:rPr lang="ru-RU" sz="2400" b="1" dirty="0" smtClean="0"/>
              <a:t>до 30% – глобальный фундамент </a:t>
            </a:r>
            <a:r>
              <a:rPr lang="en-US" sz="2400" b="1" dirty="0" smtClean="0"/>
              <a:t>               </a:t>
            </a:r>
            <a:r>
              <a:rPr lang="ru-RU" sz="2400" b="1" dirty="0" smtClean="0"/>
              <a:t>развития </a:t>
            </a:r>
            <a:r>
              <a:rPr lang="en-US" sz="2400" b="1" dirty="0" smtClean="0"/>
              <a:t>Waste management </a:t>
            </a:r>
            <a:r>
              <a:rPr lang="ru-RU" sz="2400" b="1" dirty="0" smtClean="0"/>
              <a:t>и </a:t>
            </a:r>
            <a:r>
              <a:rPr lang="en-US" sz="2400" b="1" dirty="0" smtClean="0"/>
              <a:t>Recycling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DA057-EEBD-47B9-BFBF-F888BE10048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C:\Users\AgranovskayaOV\Downloads\фото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910" y="3573016"/>
            <a:ext cx="315279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granovskayaOV\Downloads\фото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911" y="1556792"/>
            <a:ext cx="315279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476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495210" y="43286"/>
            <a:ext cx="8915400" cy="43338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642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ПУТИ   РАЗВИТИЯ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7274-B11D-405E-A221-6255A970D8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01273" y="476690"/>
            <a:ext cx="2310396" cy="5758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white"/>
                </a:solidFill>
              </a:rPr>
              <a:t>2020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white"/>
                </a:solidFill>
              </a:rPr>
              <a:t>Стратегические </a:t>
            </a:r>
            <a:r>
              <a:rPr lang="ru-RU" sz="1600" b="1" dirty="0">
                <a:solidFill>
                  <a:prstClr val="white"/>
                </a:solidFill>
              </a:rPr>
              <a:t>цели: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93362" y="981092"/>
            <a:ext cx="1518308" cy="935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</a:rPr>
              <a:t>20 млн. человек.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</a:rPr>
              <a:t>13 регионов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</a:rPr>
              <a:t>17 млн. тонн ТБО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01283" y="981075"/>
            <a:ext cx="792087" cy="9357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Arial Black" panose="020B0A04020102020204" pitchFamily="34" charset="0"/>
              </a:rPr>
              <a:t>15%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white"/>
                </a:solidFill>
              </a:rPr>
              <a:t>рынка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4337" y="5276194"/>
            <a:ext cx="2263246" cy="529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white"/>
                </a:solidFill>
              </a:rPr>
              <a:t>2014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white"/>
                </a:solidFill>
              </a:rPr>
              <a:t>Текущее </a:t>
            </a:r>
            <a:r>
              <a:rPr lang="ru-RU" sz="1600" b="1" dirty="0">
                <a:solidFill>
                  <a:prstClr val="white"/>
                </a:solidFill>
              </a:rPr>
              <a:t>состояние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351" y="5732470"/>
            <a:ext cx="780785" cy="792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  <a:latin typeface="Arial Black" panose="020B0A04020102020204" pitchFamily="34" charset="0"/>
              </a:rPr>
              <a:t>1,5%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white"/>
                </a:solidFill>
              </a:rPr>
              <a:t>рынка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40979" y="5732470"/>
            <a:ext cx="1616604" cy="792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white"/>
                </a:solidFill>
              </a:rPr>
              <a:t>2,2млн. человек.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white"/>
                </a:solidFill>
              </a:rPr>
              <a:t>6 регионов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white"/>
                </a:solidFill>
              </a:rPr>
              <a:t>5 млн. тонн ТБО</a:t>
            </a:r>
          </a:p>
        </p:txBody>
      </p:sp>
      <p:sp>
        <p:nvSpPr>
          <p:cNvPr id="18" name="Блок-схема: ручной ввод 17"/>
          <p:cNvSpPr/>
          <p:nvPr/>
        </p:nvSpPr>
        <p:spPr>
          <a:xfrm>
            <a:off x="2534034" y="5157788"/>
            <a:ext cx="5538668" cy="1223962"/>
          </a:xfrm>
          <a:prstGeom prst="flowChartManualInpu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7220572" y="4418507"/>
            <a:ext cx="3016246" cy="1862758"/>
          </a:xfrm>
          <a:prstGeom prst="triangle">
            <a:avLst>
              <a:gd name="adj" fmla="val 4905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0" name="Прямоугольный треугольник 19"/>
          <p:cNvSpPr/>
          <p:nvPr/>
        </p:nvSpPr>
        <p:spPr>
          <a:xfrm flipH="1">
            <a:off x="2612364" y="4587974"/>
            <a:ext cx="5460338" cy="85725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1" name="Блок-схема: ручной ввод 20"/>
          <p:cNvSpPr/>
          <p:nvPr/>
        </p:nvSpPr>
        <p:spPr>
          <a:xfrm rot="16200000" flipV="1">
            <a:off x="-749629" y="2525747"/>
            <a:ext cx="3987798" cy="1473861"/>
          </a:xfrm>
          <a:prstGeom prst="flowChartManualInpu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-155999" y="244590"/>
            <a:ext cx="3740848" cy="1223259"/>
          </a:xfrm>
          <a:prstGeom prst="triangle">
            <a:avLst>
              <a:gd name="adj" fmla="val 5432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4" name="Прямоугольный треугольник 23"/>
          <p:cNvSpPr/>
          <p:nvPr/>
        </p:nvSpPr>
        <p:spPr>
          <a:xfrm rot="16200000" flipH="1" flipV="1">
            <a:off x="296096" y="2685324"/>
            <a:ext cx="3990975" cy="1301882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456" y="116650"/>
            <a:ext cx="2982366" cy="1037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6017303">
            <a:off x="4079118" y="3566561"/>
            <a:ext cx="1692541" cy="825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                            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2250886" y="1784450"/>
            <a:ext cx="5202975" cy="3660781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3090241" y="4145195"/>
            <a:ext cx="782643" cy="6765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prstClr val="white"/>
                </a:solidFill>
              </a:rPr>
              <a:t>3</a:t>
            </a:r>
            <a:r>
              <a:rPr lang="ru-RU" sz="1800" b="1" dirty="0" smtClean="0">
                <a:solidFill>
                  <a:prstClr val="white"/>
                </a:solidFill>
              </a:rPr>
              <a:t>% </a:t>
            </a:r>
            <a:r>
              <a:rPr lang="ru-RU" sz="1000" b="1" dirty="0" smtClean="0">
                <a:solidFill>
                  <a:prstClr val="white"/>
                </a:solidFill>
              </a:rPr>
              <a:t>рынка</a:t>
            </a:r>
            <a:endParaRPr lang="ru-RU" sz="1000" b="1" dirty="0">
              <a:solidFill>
                <a:prstClr val="white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4393702" y="3165139"/>
            <a:ext cx="905474" cy="8141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prstClr val="white"/>
                </a:solidFill>
              </a:rPr>
              <a:t>6</a:t>
            </a:r>
            <a:r>
              <a:rPr lang="ru-RU" sz="1800" b="1" dirty="0" smtClean="0">
                <a:solidFill>
                  <a:prstClr val="white"/>
                </a:solidFill>
              </a:rPr>
              <a:t>% </a:t>
            </a:r>
            <a:r>
              <a:rPr lang="ru-RU" sz="1000" b="1" dirty="0" smtClean="0">
                <a:solidFill>
                  <a:prstClr val="white"/>
                </a:solidFill>
              </a:rPr>
              <a:t>рынка</a:t>
            </a:r>
            <a:endParaRPr lang="ru-RU" sz="1000" b="1" dirty="0">
              <a:solidFill>
                <a:prstClr val="white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817096" y="2110408"/>
            <a:ext cx="1002346" cy="91837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</a:rPr>
              <a:t>10</a:t>
            </a:r>
            <a:r>
              <a:rPr lang="ru-RU" sz="1400" b="1" dirty="0" smtClean="0">
                <a:solidFill>
                  <a:prstClr val="white"/>
                </a:solidFill>
              </a:rPr>
              <a:t>% </a:t>
            </a:r>
            <a:r>
              <a:rPr lang="ru-RU" sz="1100" b="1" dirty="0" smtClean="0">
                <a:solidFill>
                  <a:prstClr val="white"/>
                </a:solidFill>
              </a:rPr>
              <a:t>рынка</a:t>
            </a:r>
            <a:endParaRPr lang="ru-RU" sz="1100" b="1" dirty="0">
              <a:solidFill>
                <a:prstClr val="white"/>
              </a:solidFill>
            </a:endParaRPr>
          </a:p>
        </p:txBody>
      </p:sp>
      <p:pic>
        <p:nvPicPr>
          <p:cNvPr id="4100" name="Picture 4" descr="Заводы и фабрики - силуэтные символы в векторе | Plants and Factories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6" t="85434" r="39770"/>
          <a:stretch/>
        </p:blipFill>
        <p:spPr bwMode="auto">
          <a:xfrm>
            <a:off x="2131407" y="5840214"/>
            <a:ext cx="402637" cy="46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Заводы и фабрики - силуэтные символы в векторе | Plants and Factories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6" t="85434" r="39770"/>
          <a:stretch/>
        </p:blipFill>
        <p:spPr bwMode="auto">
          <a:xfrm>
            <a:off x="3090243" y="5733075"/>
            <a:ext cx="494611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Заводы и фабрики - силуэтные символы в векторе | Plants and Factories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6" t="85434" r="39770"/>
          <a:stretch/>
        </p:blipFill>
        <p:spPr bwMode="auto">
          <a:xfrm>
            <a:off x="4520958" y="5501258"/>
            <a:ext cx="655109" cy="76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Заводы и фабрики - силуэтные символы в векторе | Plants and Factories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6" t="85434" r="39770"/>
          <a:stretch/>
        </p:blipFill>
        <p:spPr bwMode="auto">
          <a:xfrm>
            <a:off x="6018600" y="5338984"/>
            <a:ext cx="800851" cy="9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Заводы и фабрики - силуэтные символы в векторе | Plants and Factories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6" t="85434" r="39770"/>
          <a:stretch/>
        </p:blipFill>
        <p:spPr bwMode="auto">
          <a:xfrm>
            <a:off x="7442006" y="4920558"/>
            <a:ext cx="1153529" cy="134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Заводы и фабрики - силуэтные символы в векторе | Plants and Factories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4" t="35296" r="38503" b="55182"/>
          <a:stretch/>
        </p:blipFill>
        <p:spPr bwMode="auto">
          <a:xfrm>
            <a:off x="840989" y="4340034"/>
            <a:ext cx="836423" cy="55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Заводы и фабрики - силуэтные символы в векторе | Plants and Factories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4" t="35296" r="38503" b="55182"/>
          <a:stretch/>
        </p:blipFill>
        <p:spPr bwMode="auto">
          <a:xfrm>
            <a:off x="784220" y="3298447"/>
            <a:ext cx="949940" cy="63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Заводы и фабрики - силуэтные символы в векторе | Plants and Factories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4" t="35296" r="38503" b="55182"/>
          <a:stretch/>
        </p:blipFill>
        <p:spPr bwMode="auto">
          <a:xfrm>
            <a:off x="812567" y="1226532"/>
            <a:ext cx="1326875" cy="88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Заводы и фабрики - силуэтные символы в векторе | Plants and Factories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4" t="35296" r="38503" b="55182"/>
          <a:stretch/>
        </p:blipFill>
        <p:spPr bwMode="auto">
          <a:xfrm>
            <a:off x="830185" y="2380714"/>
            <a:ext cx="97288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Овал 39"/>
          <p:cNvSpPr/>
          <p:nvPr/>
        </p:nvSpPr>
        <p:spPr>
          <a:xfrm>
            <a:off x="8072702" y="4797152"/>
            <a:ext cx="879812" cy="5218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prstClr val="white"/>
                </a:solidFill>
              </a:rPr>
              <a:t>10</a:t>
            </a:r>
            <a:r>
              <a:rPr lang="ru-RU" sz="800" b="1" dirty="0" smtClean="0">
                <a:solidFill>
                  <a:prstClr val="white"/>
                </a:solidFill>
              </a:rPr>
              <a:t>% полезных фракций</a:t>
            </a:r>
            <a:endParaRPr lang="ru-RU" sz="800" b="1" dirty="0">
              <a:solidFill>
                <a:prstClr val="white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465179" y="5041884"/>
            <a:ext cx="648071" cy="42934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white"/>
                </a:solidFill>
              </a:rPr>
              <a:t>10</a:t>
            </a:r>
            <a:r>
              <a:rPr lang="ru-RU" sz="1000" b="1" dirty="0" smtClean="0">
                <a:solidFill>
                  <a:prstClr val="white"/>
                </a:solidFill>
              </a:rPr>
              <a:t>%</a:t>
            </a:r>
            <a:endParaRPr lang="ru-RU" sz="1000" b="1" dirty="0">
              <a:solidFill>
                <a:prstClr val="white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281307" y="5518384"/>
            <a:ext cx="583471" cy="42934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white"/>
                </a:solidFill>
              </a:rPr>
              <a:t>10</a:t>
            </a:r>
            <a:r>
              <a:rPr lang="ru-RU" sz="1000" b="1" dirty="0" smtClean="0">
                <a:solidFill>
                  <a:prstClr val="white"/>
                </a:solidFill>
              </a:rPr>
              <a:t>%</a:t>
            </a:r>
            <a:endParaRPr lang="ru-RU" sz="1000" b="1" dirty="0">
              <a:solidFill>
                <a:prstClr val="white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339776" y="5433480"/>
            <a:ext cx="605121" cy="42934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white"/>
                </a:solidFill>
              </a:rPr>
              <a:t>10</a:t>
            </a:r>
            <a:r>
              <a:rPr lang="ru-RU" sz="1000" b="1" dirty="0" smtClean="0">
                <a:solidFill>
                  <a:prstClr val="white"/>
                </a:solidFill>
              </a:rPr>
              <a:t>%</a:t>
            </a:r>
            <a:endParaRPr lang="ru-RU" sz="1000" b="1" dirty="0">
              <a:solidFill>
                <a:prstClr val="white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848506" y="5167485"/>
            <a:ext cx="608550" cy="42934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white"/>
                </a:solidFill>
              </a:rPr>
              <a:t>10</a:t>
            </a:r>
            <a:r>
              <a:rPr lang="ru-RU" sz="1000" b="1" dirty="0" smtClean="0">
                <a:solidFill>
                  <a:prstClr val="white"/>
                </a:solidFill>
              </a:rPr>
              <a:t>%</a:t>
            </a:r>
            <a:endParaRPr lang="ru-RU" sz="1000" b="1" dirty="0">
              <a:solidFill>
                <a:prstClr val="white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244280" y="4145195"/>
            <a:ext cx="460923" cy="43459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white"/>
                </a:solidFill>
              </a:rPr>
              <a:t>10</a:t>
            </a:r>
            <a:r>
              <a:rPr lang="ru-RU" sz="1000" b="1" dirty="0" smtClean="0">
                <a:solidFill>
                  <a:prstClr val="white"/>
                </a:solidFill>
              </a:rPr>
              <a:t>%</a:t>
            </a:r>
            <a:endParaRPr lang="ru-RU" sz="1000" b="1" dirty="0">
              <a:solidFill>
                <a:prstClr val="white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1424613" y="2276872"/>
            <a:ext cx="556594" cy="5331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prstClr val="white"/>
                </a:solidFill>
              </a:rPr>
              <a:t>20%</a:t>
            </a:r>
            <a:endParaRPr lang="ru-RU" sz="1000" b="1" dirty="0">
              <a:solidFill>
                <a:prstClr val="white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424618" y="3257379"/>
            <a:ext cx="502271" cy="4854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prstClr val="white"/>
                </a:solidFill>
              </a:rPr>
              <a:t>15%</a:t>
            </a:r>
            <a:endParaRPr lang="ru-RU" sz="1000" b="1" dirty="0">
              <a:solidFill>
                <a:prstClr val="white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525777" y="927818"/>
            <a:ext cx="942007" cy="7729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</a:rPr>
              <a:t>30% </a:t>
            </a:r>
            <a:r>
              <a:rPr lang="ru-RU" sz="800" b="1" dirty="0" smtClean="0">
                <a:solidFill>
                  <a:prstClr val="white"/>
                </a:solidFill>
              </a:rPr>
              <a:t>полезных фракций</a:t>
            </a:r>
            <a:endParaRPr lang="ru-RU" sz="800" b="1" dirty="0">
              <a:solidFill>
                <a:prstClr val="white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996777" y="4077089"/>
            <a:ext cx="724029" cy="5901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prstClr val="white"/>
                </a:solidFill>
              </a:rPr>
              <a:t>20%</a:t>
            </a:r>
            <a:r>
              <a:rPr lang="en-US" sz="1000" b="1" dirty="0">
                <a:solidFill>
                  <a:prstClr val="white"/>
                </a:solidFill>
              </a:rPr>
              <a:t> RDF</a:t>
            </a:r>
            <a:r>
              <a:rPr lang="ru-RU" sz="1000" b="1" dirty="0" smtClean="0">
                <a:solidFill>
                  <a:prstClr val="white"/>
                </a:solidFill>
              </a:rPr>
              <a:t> МБ</a:t>
            </a:r>
            <a:endParaRPr lang="ru-RU" sz="1000" b="1" dirty="0">
              <a:solidFill>
                <a:prstClr val="white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2633010" y="919747"/>
            <a:ext cx="914453" cy="83175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</a:rPr>
              <a:t>50%</a:t>
            </a:r>
            <a:r>
              <a:rPr lang="en-US" sz="1400" b="1" dirty="0" smtClean="0">
                <a:solidFill>
                  <a:prstClr val="white"/>
                </a:solidFill>
              </a:rPr>
              <a:t> RDF</a:t>
            </a:r>
            <a:r>
              <a:rPr lang="ru-RU" sz="1400" b="1" dirty="0" smtClean="0">
                <a:solidFill>
                  <a:prstClr val="white"/>
                </a:solidFill>
              </a:rPr>
              <a:t>, МБ</a:t>
            </a:r>
            <a:endParaRPr lang="ru-RU" sz="800" b="1" dirty="0">
              <a:solidFill>
                <a:prstClr val="white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2332714" y="2163338"/>
            <a:ext cx="892093" cy="76160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</a:rPr>
              <a:t> 40%</a:t>
            </a:r>
            <a:r>
              <a:rPr lang="en-US" sz="1400" b="1" dirty="0" smtClean="0">
                <a:solidFill>
                  <a:prstClr val="white"/>
                </a:solidFill>
              </a:rPr>
              <a:t> </a:t>
            </a:r>
            <a:r>
              <a:rPr lang="en-US" sz="1200" b="1" dirty="0" smtClean="0">
                <a:solidFill>
                  <a:prstClr val="white"/>
                </a:solidFill>
              </a:rPr>
              <a:t>RDF</a:t>
            </a:r>
            <a:r>
              <a:rPr lang="ru-RU" sz="1200" b="1" dirty="0" smtClean="0">
                <a:solidFill>
                  <a:prstClr val="white"/>
                </a:solidFill>
              </a:rPr>
              <a:t>, МБ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2250887" y="3140968"/>
            <a:ext cx="787939" cy="70078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</a:rPr>
              <a:t> </a:t>
            </a:r>
            <a:r>
              <a:rPr lang="ru-RU" sz="1200" b="1" dirty="0" smtClean="0">
                <a:solidFill>
                  <a:prstClr val="white"/>
                </a:solidFill>
              </a:rPr>
              <a:t>30%</a:t>
            </a:r>
            <a:r>
              <a:rPr lang="en-US" sz="1200" b="1" dirty="0" smtClean="0">
                <a:solidFill>
                  <a:prstClr val="white"/>
                </a:solidFill>
              </a:rPr>
              <a:t> RDF</a:t>
            </a:r>
            <a:r>
              <a:rPr lang="ru-RU" sz="1200" b="1" dirty="0" smtClean="0">
                <a:solidFill>
                  <a:prstClr val="white"/>
                </a:solidFill>
              </a:rPr>
              <a:t>, МБ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56" name="Равнобедренный треугольник 55"/>
          <p:cNvSpPr/>
          <p:nvPr/>
        </p:nvSpPr>
        <p:spPr>
          <a:xfrm>
            <a:off x="4393704" y="567793"/>
            <a:ext cx="1063355" cy="576818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/>
              <a:t>20%</a:t>
            </a:r>
            <a:endParaRPr lang="ru-RU" sz="1400" b="1" dirty="0"/>
          </a:p>
        </p:txBody>
      </p:sp>
      <p:sp>
        <p:nvSpPr>
          <p:cNvPr id="57" name="Равнобедренный треугольник 56"/>
          <p:cNvSpPr/>
          <p:nvPr/>
        </p:nvSpPr>
        <p:spPr>
          <a:xfrm>
            <a:off x="8620276" y="3236087"/>
            <a:ext cx="1229267" cy="840985"/>
          </a:xfrm>
          <a:prstGeom prst="triangl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/>
              <a:t>90%</a:t>
            </a:r>
            <a:endParaRPr lang="ru-RU" sz="1400" b="1" dirty="0"/>
          </a:p>
        </p:txBody>
      </p:sp>
      <p:sp>
        <p:nvSpPr>
          <p:cNvPr id="63" name="Стрелка вправо 62"/>
          <p:cNvSpPr/>
          <p:nvPr/>
        </p:nvSpPr>
        <p:spPr>
          <a:xfrm>
            <a:off x="3547468" y="606470"/>
            <a:ext cx="104549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полигон</a:t>
            </a:r>
            <a:endParaRPr lang="ru-RU" sz="1400" b="1" dirty="0"/>
          </a:p>
        </p:txBody>
      </p:sp>
      <p:sp>
        <p:nvSpPr>
          <p:cNvPr id="43008" name="Стрелка вправо 43007"/>
          <p:cNvSpPr/>
          <p:nvPr/>
        </p:nvSpPr>
        <p:spPr>
          <a:xfrm>
            <a:off x="7919132" y="3501026"/>
            <a:ext cx="103338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полигон</a:t>
            </a:r>
            <a:endParaRPr lang="ru-RU" sz="1400" b="1" dirty="0"/>
          </a:p>
        </p:txBody>
      </p:sp>
      <p:sp>
        <p:nvSpPr>
          <p:cNvPr id="43010" name="Плюс 43009"/>
          <p:cNvSpPr/>
          <p:nvPr/>
        </p:nvSpPr>
        <p:spPr>
          <a:xfrm>
            <a:off x="2332714" y="1144611"/>
            <a:ext cx="382129" cy="339296"/>
          </a:xfrm>
          <a:prstGeom prst="mathPl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11" name="Плюс 43010"/>
          <p:cNvSpPr/>
          <p:nvPr/>
        </p:nvSpPr>
        <p:spPr>
          <a:xfrm>
            <a:off x="1941779" y="2276890"/>
            <a:ext cx="404173" cy="357193"/>
          </a:xfrm>
          <a:prstGeom prst="mathPl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12" name="Плюс 43011"/>
          <p:cNvSpPr/>
          <p:nvPr/>
        </p:nvSpPr>
        <p:spPr>
          <a:xfrm>
            <a:off x="1877813" y="3298445"/>
            <a:ext cx="400015" cy="316393"/>
          </a:xfrm>
          <a:prstGeom prst="mathPl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13" name="Плюс 43012"/>
          <p:cNvSpPr/>
          <p:nvPr/>
        </p:nvSpPr>
        <p:spPr>
          <a:xfrm>
            <a:off x="1678233" y="4220596"/>
            <a:ext cx="318543" cy="333615"/>
          </a:xfrm>
          <a:prstGeom prst="mathPl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14" name="Скругленная прямоугольная выноска 43013"/>
          <p:cNvSpPr/>
          <p:nvPr/>
        </p:nvSpPr>
        <p:spPr>
          <a:xfrm>
            <a:off x="1" y="90801"/>
            <a:ext cx="1474731" cy="757989"/>
          </a:xfrm>
          <a:prstGeom prst="wedgeRoundRectCallout">
            <a:avLst>
              <a:gd name="adj1" fmla="val -22530"/>
              <a:gd name="adj2" fmla="val 10661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Сортировка + композитные технологии </a:t>
            </a:r>
            <a:endParaRPr lang="ru-RU" sz="1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016" name="Прямоугольник 43015"/>
          <p:cNvSpPr/>
          <p:nvPr/>
        </p:nvSpPr>
        <p:spPr>
          <a:xfrm rot="16200000">
            <a:off x="-925165" y="3083135"/>
            <a:ext cx="2671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Интенсивное развитие</a:t>
            </a:r>
          </a:p>
        </p:txBody>
      </p:sp>
      <p:sp>
        <p:nvSpPr>
          <p:cNvPr id="43017" name="Прямоугольник 43016"/>
          <p:cNvSpPr/>
          <p:nvPr/>
        </p:nvSpPr>
        <p:spPr>
          <a:xfrm rot="21056691">
            <a:off x="5181132" y="4554645"/>
            <a:ext cx="26530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Экстенсивное развитие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9B335"/>
      </a:accent1>
      <a:accent2>
        <a:srgbClr val="333399"/>
      </a:accent2>
      <a:accent3>
        <a:srgbClr val="FFFFFF"/>
      </a:accent3>
      <a:accent4>
        <a:srgbClr val="000000"/>
      </a:accent4>
      <a:accent5>
        <a:srgbClr val="C4D6A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Segoe UI" charset="0"/>
            <a:ea typeface="ヒラギノ角ゴ ProN W3" charset="0"/>
            <a:cs typeface="ヒラギノ角ゴ ProN W3" charset="0"/>
            <a:sym typeface="Segoe U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Segoe UI" charset="0"/>
            <a:ea typeface="ヒラギノ角ゴ ProN W3" charset="0"/>
            <a:cs typeface="ヒラギノ角ゴ ProN W3" charset="0"/>
            <a:sym typeface="Segoe UI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Segoe UI"/>
        <a:ea typeface="ヒラギノ角ゴ ProN W3"/>
        <a:cs typeface="ヒラギノ角ゴ ProN W3"/>
      </a:majorFont>
      <a:minorFont>
        <a:latin typeface="Segoe UI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Segoe UI" charset="0"/>
            <a:ea typeface="ヒラギノ角ゴ ProN W3" charset="0"/>
            <a:cs typeface="ヒラギノ角ゴ ProN W3" charset="0"/>
            <a:sym typeface="Segoe U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Segoe UI" charset="0"/>
            <a:ea typeface="ヒラギノ角ゴ ProN W3" charset="0"/>
            <a:cs typeface="ヒラギノ角ゴ ProN W3" charset="0"/>
            <a:sym typeface="Segoe UI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Segoe UI"/>
        <a:ea typeface="ヒラギノ角ゴ ProN W3"/>
        <a:cs typeface="ヒラギノ角ゴ ProN W3"/>
      </a:majorFont>
      <a:minorFont>
        <a:latin typeface="Segoe UI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Segoe UI" charset="0"/>
            <a:ea typeface="ヒラギノ角ゴ ProN W3" charset="0"/>
            <a:cs typeface="ヒラギノ角ゴ ProN W3" charset="0"/>
            <a:sym typeface="Segoe U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Segoe UI" charset="0"/>
            <a:ea typeface="ヒラギノ角ゴ ProN W3" charset="0"/>
            <a:cs typeface="ヒラギノ角ゴ ProN W3" charset="0"/>
            <a:sym typeface="Segoe UI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Segoe UI"/>
        <a:ea typeface="ヒラギノ角ゴ ProN W3"/>
        <a:cs typeface="ヒラギノ角ゴ ProN W3"/>
      </a:majorFont>
      <a:minorFont>
        <a:latin typeface="Segoe UI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Segoe UI" charset="0"/>
            <a:ea typeface="ヒラギノ角ゴ ProN W3" charset="0"/>
            <a:cs typeface="ヒラギノ角ゴ ProN W3" charset="0"/>
            <a:sym typeface="Segoe U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Segoe UI" charset="0"/>
            <a:ea typeface="ヒラギノ角ゴ ProN W3" charset="0"/>
            <a:cs typeface="ヒラギノ角ゴ ProN W3" charset="0"/>
            <a:sym typeface="Segoe UI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Segoe UI"/>
        <a:ea typeface="ヒラギノ角ゴ ProN W3"/>
        <a:cs typeface="ヒラギノ角ゴ ProN W3"/>
      </a:majorFont>
      <a:minorFont>
        <a:latin typeface="Segoe UI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Segoe UI" charset="0"/>
            <a:ea typeface="ヒラギノ角ゴ ProN W3" charset="0"/>
            <a:cs typeface="ヒラギノ角ゴ ProN W3" charset="0"/>
            <a:sym typeface="Segoe U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Segoe UI" charset="0"/>
            <a:ea typeface="ヒラギノ角ゴ ProN W3" charset="0"/>
            <a:cs typeface="ヒラギノ角ゴ ProN W3" charset="0"/>
            <a:sym typeface="Segoe UI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20815</TotalTime>
  <Pages>0</Pages>
  <Words>704</Words>
  <Characters>0</Characters>
  <Application>Microsoft Office PowerPoint</Application>
  <PresentationFormat>Лист A4 (210x297 мм)</PresentationFormat>
  <Lines>0</Lines>
  <Paragraphs>192</Paragraphs>
  <Slides>12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Title &amp; Subtitle</vt:lpstr>
      <vt:lpstr>Title &amp; Bullets</vt:lpstr>
      <vt:lpstr>2_Тема Office</vt:lpstr>
      <vt:lpstr>3_Тема Office</vt:lpstr>
      <vt:lpstr>4_Тема Office</vt:lpstr>
      <vt:lpstr>3_Title &amp; Bullets</vt:lpstr>
      <vt:lpstr>5_Title &amp; Bullets</vt:lpstr>
      <vt:lpstr>4_Title &amp; Bullets</vt:lpstr>
      <vt:lpstr>Диаграмма Microsoft Excel</vt:lpstr>
      <vt:lpstr>Презентация PowerPoint</vt:lpstr>
      <vt:lpstr>«ЭКО-СИСТЕМА» - СЕГОДНЯ</vt:lpstr>
      <vt:lpstr>ОПЫТ РЕАЛИЗАЦИИ ТИПОВОГО ПРОЕКТА   Астрахань</vt:lpstr>
      <vt:lpstr>Презентация PowerPoint</vt:lpstr>
      <vt:lpstr>ДЛЯ ДЕЙСТВУЮЩИХ ОПЕРАТОРОВ РЫНКА ТБО </vt:lpstr>
      <vt:lpstr>ПЕРСПЕКТИВЫ  2020 ПОСТУПАТЕЛЬНОЕ РАЗВИТИЕ</vt:lpstr>
      <vt:lpstr>СИТУАЦИЯ НА РЫНКЕ </vt:lpstr>
      <vt:lpstr>ВСТРЕЧНОЕ ДВИЖЕНИЕ ПОСТИНДУСТРИАЛЬНАЯ ЭПОХА</vt:lpstr>
      <vt:lpstr>ПУТИ   РАЗВИТИЯ</vt:lpstr>
      <vt:lpstr>ПРИЧИНЫ ОТСТАВАНИЯ РЕЦИКЛИНГА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Alexei</dc:creator>
  <cp:lastModifiedBy>Аграновская Оксана Викторовна</cp:lastModifiedBy>
  <cp:revision>809</cp:revision>
  <cp:lastPrinted>2014-11-10T18:03:12Z</cp:lastPrinted>
  <dcterms:modified xsi:type="dcterms:W3CDTF">2014-11-10T18:10:50Z</dcterms:modified>
</cp:coreProperties>
</file>